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notesMasterIdLst>
    <p:notesMasterId r:id="rId11"/>
  </p:notesMasterIdLst>
  <p:handoutMasterIdLst>
    <p:handoutMasterId r:id="rId12"/>
  </p:handoutMasterIdLst>
  <p:sldIdLst>
    <p:sldId id="535" r:id="rId2"/>
    <p:sldId id="637" r:id="rId3"/>
    <p:sldId id="628" r:id="rId4"/>
    <p:sldId id="629" r:id="rId5"/>
    <p:sldId id="634" r:id="rId6"/>
    <p:sldId id="630" r:id="rId7"/>
    <p:sldId id="631" r:id="rId8"/>
    <p:sldId id="632" r:id="rId9"/>
    <p:sldId id="633" r:id="rId10"/>
  </p:sldIdLst>
  <p:sldSz cx="9144000" cy="6858000" type="screen4x3"/>
  <p:notesSz cx="69405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3429" autoAdjust="0"/>
  </p:normalViewPr>
  <p:slideViewPr>
    <p:cSldViewPr>
      <p:cViewPr varScale="1">
        <p:scale>
          <a:sx n="61" d="100"/>
          <a:sy n="61" d="100"/>
        </p:scale>
        <p:origin x="-15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7572" cy="46132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1372" y="0"/>
            <a:ext cx="3007572" cy="461328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82F2D7D7-1B3E-4BAE-A69C-12207EF37E92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3621"/>
            <a:ext cx="3007572" cy="461328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1372" y="8763621"/>
            <a:ext cx="3007572" cy="461328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73B82236-EDCE-41AC-B329-915A9D3C6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07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0650" y="0"/>
            <a:ext cx="3008313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10CBE-D59C-4CD2-B63A-4AEC2A88F176}" type="datetimeFigureOut">
              <a:rPr lang="en-US" smtClean="0"/>
              <a:pPr/>
              <a:t>2/17/2017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3088"/>
            <a:ext cx="5553075" cy="4151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3000"/>
            <a:ext cx="300831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0650" y="8763000"/>
            <a:ext cx="3008313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D8EDA-C411-4B69-9D17-ECACA579B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2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8EDA-C411-4B69-9D17-ECACA579B3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0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0"/>
              </a:spcBef>
            </a:pPr>
            <a:fld id="{0BE0ACFD-0274-488F-9E63-3F5DBFD62A3E}" type="slidenum">
              <a:rPr lang="en-US" altLang="en-US" smtClean="0"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</a:pPr>
              <a:t>2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702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53D7961-5432-4694-8168-6EFFBDC33E4E}" type="datetime1">
              <a:rPr lang="en-US" smtClean="0"/>
              <a:t>2/17/2017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4FE93-5AC8-4C17-9F66-39683172123A}" type="datetime1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A5774-551D-439F-ABE3-F7D006D7CDDA}" type="datetime1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50F0-535B-45DF-BE60-073D984C96B7}" type="datetime1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DE147D-5E43-4271-9C6A-84D5F7680E44}" type="datetime1">
              <a:rPr lang="en-US" smtClean="0"/>
              <a:t>2/17/2017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5F0C6-0177-4F61-86A8-17868A7F70F7}" type="datetime1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AE58-9514-4800-BDBB-16434A7EF0FC}" type="datetime1">
              <a:rPr lang="en-US" smtClean="0"/>
              <a:t>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0115A-54BD-400C-870B-CF015B4C29AB}" type="datetime1">
              <a:rPr lang="en-US" smtClean="0"/>
              <a:t>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6AC5-28DE-4E4B-8FCC-DB32F1B91241}" type="datetime1">
              <a:rPr lang="en-US" smtClean="0"/>
              <a:t>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4CA9B-62FC-46BB-9DDA-5D240E0C5D5D}" type="datetime1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AE2A-42B2-4AC5-A24D-7A0A187B9CB4}" type="datetime1">
              <a:rPr lang="en-US" smtClean="0"/>
              <a:t>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F3AA76C-75EE-454A-BB37-91BD5A6C697E}" type="datetime1">
              <a:rPr lang="en-US" smtClean="0"/>
              <a:t>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Keynote Presentation   COBRA 2012   RICS International Research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097C325-D489-406E-A293-BDF759B1C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c@cusi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6471598" cy="3429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 smtClean="0"/>
              <a:t>Prof. Dr. </a:t>
            </a:r>
            <a:r>
              <a:rPr lang="en-US" sz="2000" dirty="0" err="1" smtClean="0"/>
              <a:t>Attaullah</a:t>
            </a:r>
            <a:r>
              <a:rPr lang="en-US" sz="2000" dirty="0" smtClean="0"/>
              <a:t> Shah 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 smtClean="0"/>
              <a:t>City University of Science and IT Management</a:t>
            </a:r>
          </a:p>
          <a:p>
            <a:pPr marL="82296" indent="0">
              <a:buNone/>
            </a:pPr>
            <a:r>
              <a:rPr lang="en-US" sz="2000" dirty="0" smtClean="0"/>
              <a:t>Peshawar Pakistan </a:t>
            </a:r>
          </a:p>
          <a:p>
            <a:pPr marL="82296" indent="0">
              <a:buNone/>
            </a:pPr>
            <a:r>
              <a:rPr lang="en-US" sz="2000" dirty="0" smtClean="0">
                <a:hlinkClick r:id="rId3"/>
              </a:rPr>
              <a:t>vc@cusit.edu.pk</a:t>
            </a:r>
            <a:endParaRPr lang="en-US" sz="2000" dirty="0" smtClean="0"/>
          </a:p>
          <a:p>
            <a:pPr marL="82296" indent="0">
              <a:buNone/>
            </a:pPr>
            <a:r>
              <a:rPr lang="en-US" sz="2000" dirty="0" smtClean="0"/>
              <a:t>www.cusit.edu.pk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20" y="609600"/>
            <a:ext cx="6480932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Ranking Parameters of Universities in Pakistan HEC Perspective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552" y="2438399"/>
            <a:ext cx="2087048" cy="1743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59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562600"/>
            <a:ext cx="8839200" cy="11430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3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CITY UNIVERSITY OF SCIENCE AND INFORMATION TECHNOLOGY, PESHAWAR</a:t>
            </a:r>
          </a:p>
        </p:txBody>
      </p:sp>
      <p:pic>
        <p:nvPicPr>
          <p:cNvPr id="7171" name="Picture 4" descr="city pic for ubai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1025"/>
            <a:ext cx="12954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08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89761"/>
            <a:ext cx="8610601" cy="4602479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 smtClean="0"/>
              <a:t>1. Total Score: </a:t>
            </a:r>
          </a:p>
          <a:p>
            <a:r>
              <a:rPr lang="en-US" sz="2400" b="1" dirty="0" smtClean="0"/>
              <a:t>Quality: 54 (50%) </a:t>
            </a:r>
          </a:p>
          <a:p>
            <a:r>
              <a:rPr lang="en-US" sz="2400" b="1" dirty="0" smtClean="0"/>
              <a:t>Research: 35 (32%)</a:t>
            </a:r>
          </a:p>
          <a:p>
            <a:r>
              <a:rPr lang="en-US" sz="2400" b="1" dirty="0" smtClean="0"/>
              <a:t>Additional Parameters: 21 (18%)</a:t>
            </a:r>
          </a:p>
          <a:p>
            <a:r>
              <a:rPr lang="en-US" sz="2400" b="1" dirty="0" smtClean="0"/>
              <a:t>Total: 110</a:t>
            </a:r>
          </a:p>
          <a:p>
            <a:r>
              <a:rPr lang="en-US" sz="2400" b="1" dirty="0" smtClean="0"/>
              <a:t>1.1 Quality Assurance: 13 Points </a:t>
            </a:r>
          </a:p>
          <a:p>
            <a:pPr lvl="1"/>
            <a:r>
              <a:rPr lang="en-US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Eligibility criteria for appointments of faculty </a:t>
            </a:r>
            <a:r>
              <a:rPr lang="en-US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members: 4 </a:t>
            </a:r>
          </a:p>
          <a:p>
            <a:pPr lvl="1"/>
            <a:r>
              <a:rPr lang="en-US" sz="2400" dirty="0"/>
              <a:t>Criteria of </a:t>
            </a:r>
            <a:r>
              <a:rPr lang="en-US" sz="2400" dirty="0" err="1"/>
              <a:t>M.Phil</a:t>
            </a:r>
            <a:r>
              <a:rPr lang="en-US" sz="2400" dirty="0"/>
              <a:t>/MS and PhD </a:t>
            </a:r>
            <a:r>
              <a:rPr lang="en-US" sz="2400" dirty="0" smtClean="0"/>
              <a:t>Programs:2 </a:t>
            </a:r>
          </a:p>
          <a:p>
            <a:pPr lvl="1"/>
            <a:r>
              <a:rPr lang="en-US" sz="2400" dirty="0"/>
              <a:t>Plagiarism policy </a:t>
            </a:r>
            <a:r>
              <a:rPr lang="en-US" sz="2400" dirty="0" smtClean="0"/>
              <a:t>compliance: 2</a:t>
            </a:r>
          </a:p>
          <a:p>
            <a:pPr lvl="1"/>
            <a:r>
              <a:rPr lang="en-US" sz="2400" dirty="0"/>
              <a:t>QEC </a:t>
            </a:r>
            <a:r>
              <a:rPr lang="en-US" sz="2400" dirty="0" smtClean="0"/>
              <a:t>Categorization: 2 </a:t>
            </a:r>
          </a:p>
          <a:p>
            <a:pPr lvl="1"/>
            <a:r>
              <a:rPr lang="en-US" sz="2400" dirty="0"/>
              <a:t>Students winning national and international </a:t>
            </a:r>
            <a:r>
              <a:rPr lang="en-US" sz="2400" dirty="0" smtClean="0"/>
              <a:t>Olympiads:1  </a:t>
            </a:r>
          </a:p>
          <a:p>
            <a:pPr lvl="1"/>
            <a:r>
              <a:rPr lang="en-US" sz="2400" dirty="0"/>
              <a:t>Accreditation councils (For example, Business, Agriculture, Computing, PMDC, Engineering</a:t>
            </a:r>
            <a:r>
              <a:rPr lang="en-US" sz="2400" dirty="0" smtClean="0"/>
              <a:t>): 2 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criterion for Ranking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8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828800"/>
            <a:ext cx="8763000" cy="480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1.2 Teaching Quality: 40 Points </a:t>
            </a:r>
          </a:p>
          <a:p>
            <a:pPr lvl="1"/>
            <a:r>
              <a:rPr lang="en-US" sz="2400" dirty="0"/>
              <a:t>Ratio of full time faculty members to part time faculty </a:t>
            </a:r>
            <a:r>
              <a:rPr lang="en-US" sz="2400" dirty="0" smtClean="0"/>
              <a:t>members:  4</a:t>
            </a:r>
          </a:p>
          <a:p>
            <a:r>
              <a:rPr lang="en-US" sz="2400" dirty="0"/>
              <a:t>Ratio of PhD faculty members to total faculty </a:t>
            </a:r>
            <a:r>
              <a:rPr lang="en-US" sz="2400" dirty="0" smtClean="0"/>
              <a:t>members: 7</a:t>
            </a:r>
          </a:p>
          <a:p>
            <a:r>
              <a:rPr lang="en-US" sz="2400" dirty="0"/>
              <a:t>Student-teacher </a:t>
            </a:r>
            <a:r>
              <a:rPr lang="en-US" sz="2400" dirty="0" smtClean="0"/>
              <a:t>ratio	: 10</a:t>
            </a:r>
          </a:p>
          <a:p>
            <a:r>
              <a:rPr lang="en-US" sz="2400" dirty="0"/>
              <a:t>Ratio of fresh student intake to total </a:t>
            </a:r>
            <a:r>
              <a:rPr lang="en-US" sz="2400" dirty="0" smtClean="0"/>
              <a:t>applicants: 4</a:t>
            </a:r>
          </a:p>
          <a:p>
            <a:r>
              <a:rPr lang="en-US" sz="2400" dirty="0"/>
              <a:t>Computers per </a:t>
            </a:r>
            <a:r>
              <a:rPr lang="en-US" sz="2400" dirty="0" smtClean="0"/>
              <a:t>student: 1</a:t>
            </a:r>
          </a:p>
          <a:p>
            <a:r>
              <a:rPr lang="en-US" sz="2400" dirty="0"/>
              <a:t>Computers per </a:t>
            </a:r>
            <a:r>
              <a:rPr lang="en-US" sz="2400" dirty="0" smtClean="0"/>
              <a:t>faculty: 1 </a:t>
            </a:r>
          </a:p>
          <a:p>
            <a:r>
              <a:rPr lang="en-US" sz="2400" dirty="0"/>
              <a:t>Library books per </a:t>
            </a:r>
            <a:r>
              <a:rPr lang="en-US" sz="2400" dirty="0" smtClean="0"/>
              <a:t>student: 3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2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Teacher-course evaluation by student: </a:t>
            </a:r>
            <a:r>
              <a:rPr lang="en-US" sz="2400" dirty="0" smtClean="0"/>
              <a:t>02</a:t>
            </a:r>
            <a:endParaRPr lang="en-US" sz="2400" dirty="0"/>
          </a:p>
          <a:p>
            <a:r>
              <a:rPr lang="en-US" sz="2400" dirty="0"/>
              <a:t> Training of faculty members (3-year data): </a:t>
            </a:r>
            <a:r>
              <a:rPr lang="en-US" sz="2400" dirty="0" smtClean="0"/>
              <a:t>03</a:t>
            </a:r>
            <a:endParaRPr lang="en-US" sz="2400" dirty="0"/>
          </a:p>
          <a:p>
            <a:r>
              <a:rPr lang="en-US" sz="2400" dirty="0"/>
              <a:t>Ratio of non-salary budget to total budget: </a:t>
            </a:r>
            <a:r>
              <a:rPr lang="en-US" sz="2400" dirty="0" smtClean="0"/>
              <a:t>02</a:t>
            </a:r>
            <a:endParaRPr lang="en-US" sz="2400" dirty="0"/>
          </a:p>
          <a:p>
            <a:r>
              <a:rPr lang="en-US" sz="2400" dirty="0"/>
              <a:t>Ratio of faculty members having terminal degrees from the same institution to faculty members having terminal degrees from other institutions: </a:t>
            </a:r>
            <a:r>
              <a:rPr lang="en-US" sz="2400" dirty="0" smtClean="0"/>
              <a:t>02</a:t>
            </a:r>
            <a:endParaRPr lang="en-US" sz="2400" dirty="0"/>
          </a:p>
          <a:p>
            <a:r>
              <a:rPr lang="en-US" sz="2400" dirty="0"/>
              <a:t>Distinct national and international awards for faculty members: </a:t>
            </a:r>
            <a:r>
              <a:rPr lang="en-US" sz="2400" dirty="0" smtClean="0"/>
              <a:t>02</a:t>
            </a:r>
            <a:endParaRPr lang="en-US" sz="2400" dirty="0"/>
          </a:p>
          <a:p>
            <a:pPr marL="4572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59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524000"/>
            <a:ext cx="8712692" cy="51054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Research: 35</a:t>
            </a:r>
          </a:p>
          <a:p>
            <a:pPr lvl="1"/>
            <a:r>
              <a:rPr lang="en-US" sz="2200" dirty="0"/>
              <a:t>Patents per faculty </a:t>
            </a:r>
            <a:r>
              <a:rPr lang="en-US" sz="2200" dirty="0" smtClean="0"/>
              <a:t>member:2 </a:t>
            </a:r>
          </a:p>
          <a:p>
            <a:pPr lvl="1"/>
            <a:r>
              <a:rPr lang="en-US" sz="2200" dirty="0" smtClean="0"/>
              <a:t>Ratio of PhD students to total students enrolled: 3</a:t>
            </a:r>
          </a:p>
          <a:p>
            <a:pPr lvl="1"/>
            <a:r>
              <a:rPr lang="en-US" sz="2400" dirty="0"/>
              <a:t>External research grants obtained by </a:t>
            </a:r>
            <a:r>
              <a:rPr lang="en-US" sz="2400" dirty="0" smtClean="0"/>
              <a:t>university: 3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(grants of at least </a:t>
            </a:r>
            <a:r>
              <a:rPr lang="en-US" sz="2400" dirty="0" err="1"/>
              <a:t>Rs</a:t>
            </a:r>
            <a:r>
              <a:rPr lang="en-US" sz="2400" dirty="0"/>
              <a:t>. 0.5 million; 3-year data</a:t>
            </a:r>
            <a:r>
              <a:rPr lang="en-US" sz="2400" dirty="0" smtClean="0"/>
              <a:t>): 2</a:t>
            </a:r>
          </a:p>
          <a:p>
            <a:pPr lvl="1"/>
            <a:r>
              <a:rPr lang="en-US" sz="2400" dirty="0"/>
              <a:t>Travel grants for presentation of papers approved per total full time faculty </a:t>
            </a:r>
            <a:r>
              <a:rPr lang="en-US" sz="2400" dirty="0" smtClean="0"/>
              <a:t>members: 5</a:t>
            </a:r>
          </a:p>
          <a:p>
            <a:pPr lvl="1"/>
            <a:r>
              <a:rPr lang="en-US" sz="2200" dirty="0"/>
              <a:t>Research papers in impact factor journals (published in 2012 / 2013) per faculty </a:t>
            </a:r>
            <a:r>
              <a:rPr lang="en-US" sz="2200" dirty="0" smtClean="0"/>
              <a:t>member: 3</a:t>
            </a:r>
          </a:p>
          <a:p>
            <a:pPr lvl="1"/>
            <a:r>
              <a:rPr lang="en-US" sz="2200" dirty="0"/>
              <a:t>Number of citations per </a:t>
            </a:r>
            <a:r>
              <a:rPr lang="en-US" sz="2200" dirty="0" smtClean="0"/>
              <a:t>faculty (</a:t>
            </a:r>
            <a:r>
              <a:rPr lang="en-US" sz="2200" dirty="0"/>
              <a:t>5-year data</a:t>
            </a:r>
            <a:r>
              <a:rPr lang="en-US" sz="2200" dirty="0" smtClean="0"/>
              <a:t>): 2</a:t>
            </a:r>
          </a:p>
          <a:p>
            <a:pPr lvl="1"/>
            <a:r>
              <a:rPr lang="en-US" sz="2200" dirty="0"/>
              <a:t>University H </a:t>
            </a:r>
            <a:r>
              <a:rPr lang="en-US" sz="2200" dirty="0" smtClean="0"/>
              <a:t>index: 4</a:t>
            </a:r>
          </a:p>
          <a:p>
            <a:pPr lvl="1"/>
            <a:r>
              <a:rPr lang="en-US" sz="2200" dirty="0"/>
              <a:t>Number of Science and Social Science W, X, Y  category journals published by the </a:t>
            </a:r>
            <a:r>
              <a:rPr lang="en-US" sz="2200" dirty="0" smtClean="0"/>
              <a:t>university (</a:t>
            </a:r>
            <a:r>
              <a:rPr lang="en-US" sz="2200" dirty="0"/>
              <a:t>W=2, X=1.5, Y=0.5</a:t>
            </a:r>
            <a:r>
              <a:rPr lang="en-US" sz="2200" dirty="0" smtClean="0"/>
              <a:t>): 2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4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0453" y="1678322"/>
            <a:ext cx="8407893" cy="4407408"/>
          </a:xfrm>
        </p:spPr>
        <p:txBody>
          <a:bodyPr>
            <a:normAutofit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nternet </a:t>
            </a:r>
            <a:r>
              <a:rPr lang="en-US" sz="2400" dirty="0"/>
              <a:t>bandwidth </a:t>
            </a:r>
            <a:r>
              <a:rPr lang="en-US" sz="2400" dirty="0" smtClean="0"/>
              <a:t>utilization: 2</a:t>
            </a:r>
          </a:p>
          <a:p>
            <a:r>
              <a:rPr lang="en-US" sz="2400" dirty="0"/>
              <a:t>Number of international conferences organized per full time faculty </a:t>
            </a:r>
            <a:r>
              <a:rPr lang="en-US" sz="2400" dirty="0" smtClean="0"/>
              <a:t>member (</a:t>
            </a:r>
            <a:r>
              <a:rPr lang="en-US" sz="2400" dirty="0"/>
              <a:t>at least 5 papers by international participants</a:t>
            </a:r>
            <a:r>
              <a:rPr lang="en-US" sz="2400" dirty="0" smtClean="0"/>
              <a:t>): 1</a:t>
            </a:r>
          </a:p>
          <a:p>
            <a:r>
              <a:rPr lang="en-US" sz="2400" dirty="0"/>
              <a:t>Number of national conferences organized per full time </a:t>
            </a:r>
            <a:r>
              <a:rPr lang="en-US" sz="2400" dirty="0" smtClean="0"/>
              <a:t>faculty: 2</a:t>
            </a:r>
          </a:p>
          <a:p>
            <a:r>
              <a:rPr lang="en-US" sz="2400" dirty="0"/>
              <a:t>Total PhD output for the year 2012 / </a:t>
            </a:r>
            <a:r>
              <a:rPr lang="en-US" sz="2400" dirty="0" smtClean="0"/>
              <a:t>2013: 2</a:t>
            </a:r>
          </a:p>
          <a:p>
            <a:r>
              <a:rPr lang="en-US" sz="2400" dirty="0"/>
              <a:t>Total PhD output per faculty members for the year 2012 / </a:t>
            </a:r>
            <a:r>
              <a:rPr lang="en-US" sz="2400" dirty="0" smtClean="0"/>
              <a:t>2013: 2</a:t>
            </a:r>
          </a:p>
          <a:p>
            <a:r>
              <a:rPr lang="en-US" sz="2400" dirty="0"/>
              <a:t>Academia-industry linkages (ORICs</a:t>
            </a:r>
            <a:r>
              <a:rPr lang="en-US" sz="2400" dirty="0" smtClean="0"/>
              <a:t>): 2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6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600200"/>
            <a:ext cx="8407893" cy="525779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Additional Parameters: 22 </a:t>
            </a:r>
          </a:p>
          <a:p>
            <a:pPr lvl="1"/>
            <a:r>
              <a:rPr lang="en-US" sz="2400" dirty="0"/>
              <a:t>Criteria for appointment of Vice </a:t>
            </a:r>
            <a:r>
              <a:rPr lang="en-US" sz="2400" dirty="0" smtClean="0"/>
              <a:t>Chancellor: 1</a:t>
            </a:r>
          </a:p>
          <a:p>
            <a:pPr lvl="1"/>
            <a:r>
              <a:rPr lang="en-US" sz="2400" dirty="0"/>
              <a:t>Regular Vice </a:t>
            </a:r>
            <a:r>
              <a:rPr lang="en-US" sz="2400" dirty="0" smtClean="0"/>
              <a:t>Chancellor (</a:t>
            </a:r>
            <a:r>
              <a:rPr lang="en-US" sz="2400" dirty="0"/>
              <a:t>as opposed to Acting Vice Chancellor or vacant post during 2012 - 2013</a:t>
            </a:r>
            <a:r>
              <a:rPr lang="en-US" sz="2400" dirty="0" smtClean="0"/>
              <a:t>): 1</a:t>
            </a:r>
          </a:p>
          <a:p>
            <a:pPr lvl="1"/>
            <a:r>
              <a:rPr lang="en-US" sz="2400" dirty="0"/>
              <a:t>Criteria for appointment(s) of Dean(s</a:t>
            </a:r>
            <a:r>
              <a:rPr lang="en-US" sz="2400" dirty="0" smtClean="0"/>
              <a:t>): 1</a:t>
            </a:r>
          </a:p>
          <a:p>
            <a:pPr lvl="1"/>
            <a:r>
              <a:rPr lang="en-US" sz="2400" dirty="0" smtClean="0"/>
              <a:t>Appointment(s</a:t>
            </a:r>
            <a:r>
              <a:rPr lang="en-US" sz="2400" dirty="0"/>
              <a:t>) of Dean(s</a:t>
            </a:r>
            <a:r>
              <a:rPr lang="en-US" sz="2400" dirty="0" smtClean="0"/>
              <a:t>)(</a:t>
            </a:r>
            <a:r>
              <a:rPr lang="en-US" sz="2400" dirty="0"/>
              <a:t>selected out of three senior-most </a:t>
            </a:r>
            <a:r>
              <a:rPr lang="en-US" sz="2400" dirty="0" smtClean="0"/>
              <a:t>Professors): 1</a:t>
            </a:r>
          </a:p>
          <a:p>
            <a:pPr lvl="1"/>
            <a:r>
              <a:rPr lang="en-US" sz="2400" dirty="0" smtClean="0"/>
              <a:t>Regular Registrar: 1</a:t>
            </a:r>
          </a:p>
          <a:p>
            <a:pPr lvl="1"/>
            <a:r>
              <a:rPr lang="en-US" sz="2400" dirty="0"/>
              <a:t>Faculty development (Does the university have formal faculty development program</a:t>
            </a:r>
            <a:r>
              <a:rPr lang="en-US" sz="2400" dirty="0" smtClean="0"/>
              <a:t>?): 2</a:t>
            </a:r>
          </a:p>
          <a:p>
            <a:pPr lvl="1"/>
            <a:r>
              <a:rPr lang="en-US" sz="2400" dirty="0"/>
              <a:t>Orientation of newly inducted faculty members (Does the university have formal orientation program for all newly hired faculty members</a:t>
            </a:r>
            <a:r>
              <a:rPr lang="en-US" sz="2400" dirty="0" smtClean="0"/>
              <a:t>?): 2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9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" y="1600200"/>
            <a:ext cx="8788892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Criteria for appointment of Heads of Teaching </a:t>
            </a:r>
            <a:r>
              <a:rPr lang="en-US" sz="2400" dirty="0" smtClean="0"/>
              <a:t>Departments: 1</a:t>
            </a:r>
          </a:p>
          <a:p>
            <a:r>
              <a:rPr lang="en-US" sz="2400" dirty="0"/>
              <a:t>Heads of departments are full-time professors (during 2012 - 2013</a:t>
            </a:r>
            <a:r>
              <a:rPr lang="en-US" sz="2400" dirty="0" smtClean="0"/>
              <a:t>): 2</a:t>
            </a:r>
          </a:p>
          <a:p>
            <a:r>
              <a:rPr lang="en-US" sz="2400" dirty="0"/>
              <a:t>Criteria for appointment of Semester Coordinators of academic </a:t>
            </a:r>
            <a:r>
              <a:rPr lang="en-US" sz="2400" dirty="0" smtClean="0"/>
              <a:t>programs: 1</a:t>
            </a:r>
          </a:p>
          <a:p>
            <a:r>
              <a:rPr lang="en-US" sz="2400" dirty="0"/>
              <a:t>Ratio of faculty members to non-teaching staff (based on sanctioned posts during 2012 - 2013</a:t>
            </a:r>
            <a:r>
              <a:rPr lang="en-US" sz="2400" dirty="0" smtClean="0"/>
              <a:t>) (</a:t>
            </a:r>
            <a:r>
              <a:rPr lang="en-US" sz="2400" dirty="0"/>
              <a:t>Lab Engineers are included in non-teaching staff and not in faculty members</a:t>
            </a:r>
            <a:r>
              <a:rPr lang="en-US" sz="2400" dirty="0" smtClean="0"/>
              <a:t>): 2</a:t>
            </a:r>
          </a:p>
          <a:p>
            <a:r>
              <a:rPr lang="en-US" sz="2400" dirty="0"/>
              <a:t>Implementation of Tenure Track System (TTS</a:t>
            </a:r>
            <a:r>
              <a:rPr lang="en-US" sz="2400" dirty="0" smtClean="0"/>
              <a:t>) (</a:t>
            </a:r>
            <a:r>
              <a:rPr lang="en-US" sz="2400" dirty="0"/>
              <a:t>Public sector universities</a:t>
            </a:r>
            <a:r>
              <a:rPr lang="en-US" sz="2400" dirty="0" smtClean="0"/>
              <a:t>): 3</a:t>
            </a:r>
          </a:p>
          <a:p>
            <a:r>
              <a:rPr lang="en-US" sz="2400" dirty="0"/>
              <a:t>Events at national </a:t>
            </a:r>
            <a:r>
              <a:rPr lang="en-US" sz="2400" dirty="0" smtClean="0"/>
              <a:t>level: 1</a:t>
            </a:r>
          </a:p>
          <a:p>
            <a:r>
              <a:rPr lang="en-US" sz="2400" dirty="0"/>
              <a:t>Events at international </a:t>
            </a:r>
            <a:r>
              <a:rPr lang="en-US" sz="2400" dirty="0" smtClean="0"/>
              <a:t>level: 1</a:t>
            </a:r>
          </a:p>
          <a:p>
            <a:r>
              <a:rPr lang="en-US" sz="2400" dirty="0"/>
              <a:t>Games at national </a:t>
            </a:r>
            <a:r>
              <a:rPr lang="en-US" sz="2400" dirty="0" smtClean="0"/>
              <a:t>level: 1</a:t>
            </a:r>
          </a:p>
          <a:p>
            <a:r>
              <a:rPr lang="en-US" sz="2400" dirty="0"/>
              <a:t>Games at international </a:t>
            </a:r>
            <a:r>
              <a:rPr lang="en-US" sz="2400" dirty="0" smtClean="0"/>
              <a:t>level: 1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7C325-D489-406E-A293-BDF759B1C73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13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10319</TotalTime>
  <Words>494</Words>
  <Application>Microsoft Office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Ranking Parameters of Universities in Pakistan HEC Perspective</vt:lpstr>
      <vt:lpstr>     CITY UNIVERSITY OF SCIENCE AND INFORMATION TECHNOLOGY, PESHAWAR</vt:lpstr>
      <vt:lpstr>Major criterion for Ranking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Ahmed</dc:creator>
  <cp:lastModifiedBy>Windows User</cp:lastModifiedBy>
  <cp:revision>445</cp:revision>
  <dcterms:created xsi:type="dcterms:W3CDTF">2011-04-14T14:22:49Z</dcterms:created>
  <dcterms:modified xsi:type="dcterms:W3CDTF">2017-02-17T08:18:48Z</dcterms:modified>
</cp:coreProperties>
</file>