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7" r:id="rId1"/>
    <p:sldMasterId id="2147483829" r:id="rId2"/>
  </p:sldMasterIdLst>
  <p:notesMasterIdLst>
    <p:notesMasterId r:id="rId64"/>
  </p:notesMasterIdLst>
  <p:handoutMasterIdLst>
    <p:handoutMasterId r:id="rId65"/>
  </p:handoutMasterIdLst>
  <p:sldIdLst>
    <p:sldId id="711" r:id="rId3"/>
    <p:sldId id="712" r:id="rId4"/>
    <p:sldId id="713" r:id="rId5"/>
    <p:sldId id="714" r:id="rId6"/>
    <p:sldId id="715" r:id="rId7"/>
    <p:sldId id="716" r:id="rId8"/>
    <p:sldId id="718" r:id="rId9"/>
    <p:sldId id="719" r:id="rId10"/>
    <p:sldId id="720" r:id="rId11"/>
    <p:sldId id="721" r:id="rId12"/>
    <p:sldId id="664" r:id="rId13"/>
    <p:sldId id="723" r:id="rId14"/>
    <p:sldId id="663" r:id="rId15"/>
    <p:sldId id="724" r:id="rId16"/>
    <p:sldId id="725" r:id="rId17"/>
    <p:sldId id="726" r:id="rId18"/>
    <p:sldId id="666" r:id="rId19"/>
    <p:sldId id="667" r:id="rId20"/>
    <p:sldId id="668" r:id="rId21"/>
    <p:sldId id="669" r:id="rId22"/>
    <p:sldId id="670" r:id="rId23"/>
    <p:sldId id="671" r:id="rId24"/>
    <p:sldId id="672" r:id="rId25"/>
    <p:sldId id="674" r:id="rId26"/>
    <p:sldId id="675" r:id="rId27"/>
    <p:sldId id="676" r:id="rId28"/>
    <p:sldId id="677" r:id="rId29"/>
    <p:sldId id="678" r:id="rId30"/>
    <p:sldId id="673" r:id="rId31"/>
    <p:sldId id="679" r:id="rId32"/>
    <p:sldId id="680" r:id="rId33"/>
    <p:sldId id="681" r:id="rId34"/>
    <p:sldId id="682"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03" r:id="rId56"/>
    <p:sldId id="704" r:id="rId57"/>
    <p:sldId id="705" r:id="rId58"/>
    <p:sldId id="706" r:id="rId59"/>
    <p:sldId id="707" r:id="rId60"/>
    <p:sldId id="708" r:id="rId61"/>
    <p:sldId id="709" r:id="rId62"/>
    <p:sldId id="710" r:id="rId63"/>
  </p:sldIdLst>
  <p:sldSz cx="9144000" cy="6858000" type="screen4x3"/>
  <p:notesSz cx="6940550" cy="9226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3429"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52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_rels/viewProps.xml.rels><?xml version="1.0" encoding="UTF-8" standalone="yes"?>
<Relationships xmlns="http://schemas.openxmlformats.org/package/2006/relationships"><Relationship Id="rId3" Type="http://schemas.openxmlformats.org/officeDocument/2006/relationships/slide" Target="slides/slide54.xml"/><Relationship Id="rId2" Type="http://schemas.openxmlformats.org/officeDocument/2006/relationships/slide" Target="slides/slide48.xml"/><Relationship Id="rId1" Type="http://schemas.openxmlformats.org/officeDocument/2006/relationships/slide" Target="slides/slide43.xml"/><Relationship Id="rId6" Type="http://schemas.openxmlformats.org/officeDocument/2006/relationships/slide" Target="slides/slide61.xml"/><Relationship Id="rId5" Type="http://schemas.openxmlformats.org/officeDocument/2006/relationships/slide" Target="slides/slide56.xml"/><Relationship Id="rId4"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7572" cy="461328"/>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sz="quarter" idx="1"/>
          </p:nvPr>
        </p:nvSpPr>
        <p:spPr>
          <a:xfrm>
            <a:off x="3931372" y="0"/>
            <a:ext cx="3007572" cy="461328"/>
          </a:xfrm>
          <a:prstGeom prst="rect">
            <a:avLst/>
          </a:prstGeom>
        </p:spPr>
        <p:txBody>
          <a:bodyPr vert="horz" lIns="92382" tIns="46191" rIns="92382" bIns="46191" rtlCol="0"/>
          <a:lstStyle>
            <a:lvl1pPr algn="r">
              <a:defRPr sz="1200"/>
            </a:lvl1pPr>
          </a:lstStyle>
          <a:p>
            <a:fld id="{82F2D7D7-1B3E-4BAE-A69C-12207EF37E92}" type="datetimeFigureOut">
              <a:rPr lang="en-US" smtClean="0"/>
              <a:pPr/>
              <a:t>6/11/2015</a:t>
            </a:fld>
            <a:endParaRPr lang="en-US"/>
          </a:p>
        </p:txBody>
      </p:sp>
      <p:sp>
        <p:nvSpPr>
          <p:cNvPr id="4" name="Footer Placeholder 3"/>
          <p:cNvSpPr>
            <a:spLocks noGrp="1"/>
          </p:cNvSpPr>
          <p:nvPr>
            <p:ph type="ftr" sz="quarter" idx="2"/>
          </p:nvPr>
        </p:nvSpPr>
        <p:spPr>
          <a:xfrm>
            <a:off x="0" y="8763621"/>
            <a:ext cx="3007572" cy="461328"/>
          </a:xfrm>
          <a:prstGeom prst="rect">
            <a:avLst/>
          </a:prstGeom>
        </p:spPr>
        <p:txBody>
          <a:bodyPr vert="horz" lIns="92382" tIns="46191" rIns="92382" bIns="46191" rtlCol="0" anchor="b"/>
          <a:lstStyle>
            <a:lvl1pPr algn="l">
              <a:defRPr sz="1200"/>
            </a:lvl1pPr>
          </a:lstStyle>
          <a:p>
            <a:endParaRPr lang="en-US"/>
          </a:p>
        </p:txBody>
      </p:sp>
      <p:sp>
        <p:nvSpPr>
          <p:cNvPr id="5" name="Slide Number Placeholder 4"/>
          <p:cNvSpPr>
            <a:spLocks noGrp="1"/>
          </p:cNvSpPr>
          <p:nvPr>
            <p:ph type="sldNum" sz="quarter" idx="3"/>
          </p:nvPr>
        </p:nvSpPr>
        <p:spPr>
          <a:xfrm>
            <a:off x="3931372" y="8763621"/>
            <a:ext cx="3007572" cy="461328"/>
          </a:xfrm>
          <a:prstGeom prst="rect">
            <a:avLst/>
          </a:prstGeom>
        </p:spPr>
        <p:txBody>
          <a:bodyPr vert="horz" lIns="92382" tIns="46191" rIns="92382" bIns="46191" rtlCol="0" anchor="b"/>
          <a:lstStyle>
            <a:lvl1pPr algn="r">
              <a:defRPr sz="1200"/>
            </a:lvl1pPr>
          </a:lstStyle>
          <a:p>
            <a:fld id="{73B82236-EDCE-41AC-B329-915A9D3C6838}" type="slidenum">
              <a:rPr lang="en-US" smtClean="0"/>
              <a:pPr/>
              <a:t>‹#›</a:t>
            </a:fld>
            <a:endParaRPr lang="en-US"/>
          </a:p>
        </p:txBody>
      </p:sp>
    </p:spTree>
    <p:extLst>
      <p:ext uri="{BB962C8B-B14F-4D97-AF65-F5344CB8AC3E}">
        <p14:creationId xmlns:p14="http://schemas.microsoft.com/office/powerpoint/2010/main" val="2268107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8313"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0650" y="0"/>
            <a:ext cx="3008313" cy="461963"/>
          </a:xfrm>
          <a:prstGeom prst="rect">
            <a:avLst/>
          </a:prstGeom>
        </p:spPr>
        <p:txBody>
          <a:bodyPr vert="horz" lIns="91440" tIns="45720" rIns="91440" bIns="45720" rtlCol="0"/>
          <a:lstStyle>
            <a:lvl1pPr algn="r">
              <a:defRPr sz="1200"/>
            </a:lvl1pPr>
          </a:lstStyle>
          <a:p>
            <a:fld id="{F6510CBE-D59C-4CD2-B63A-4AEC2A88F176}" type="datetimeFigureOut">
              <a:rPr lang="en-US" smtClean="0"/>
              <a:pPr/>
              <a:t>6/11/2015</a:t>
            </a:fld>
            <a:endParaRPr lang="en-US"/>
          </a:p>
        </p:txBody>
      </p:sp>
      <p:sp>
        <p:nvSpPr>
          <p:cNvPr id="4" name="Slide Image Placeholder 3"/>
          <p:cNvSpPr>
            <a:spLocks noGrp="1" noRot="1" noChangeAspect="1"/>
          </p:cNvSpPr>
          <p:nvPr>
            <p:ph type="sldImg" idx="2"/>
          </p:nvPr>
        </p:nvSpPr>
        <p:spPr>
          <a:xfrm>
            <a:off x="1163638" y="692150"/>
            <a:ext cx="4613275" cy="34591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83088"/>
            <a:ext cx="5553075" cy="41513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3000"/>
            <a:ext cx="3008313"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0650" y="8763000"/>
            <a:ext cx="3008313" cy="461963"/>
          </a:xfrm>
          <a:prstGeom prst="rect">
            <a:avLst/>
          </a:prstGeom>
        </p:spPr>
        <p:txBody>
          <a:bodyPr vert="horz" lIns="91440" tIns="45720" rIns="91440" bIns="45720" rtlCol="0" anchor="b"/>
          <a:lstStyle>
            <a:lvl1pPr algn="r">
              <a:defRPr sz="1200"/>
            </a:lvl1pPr>
          </a:lstStyle>
          <a:p>
            <a:fld id="{CCCD8EDA-C411-4B69-9D17-ECACA579B366}" type="slidenum">
              <a:rPr lang="en-US" smtClean="0"/>
              <a:pPr/>
              <a:t>‹#›</a:t>
            </a:fld>
            <a:endParaRPr lang="en-US"/>
          </a:p>
        </p:txBody>
      </p:sp>
    </p:spTree>
    <p:extLst>
      <p:ext uri="{BB962C8B-B14F-4D97-AF65-F5344CB8AC3E}">
        <p14:creationId xmlns:p14="http://schemas.microsoft.com/office/powerpoint/2010/main" val="2828522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8D1378F-4A20-40CE-AAE3-922D5750AE40}" type="slidenum">
              <a:rPr lang="en-US"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30275" y="3270250"/>
            <a:ext cx="7435850" cy="3095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panose="020B0604020202020204" pitchFamily="34" charset="0"/>
            </a:endParaRPr>
          </a:p>
        </p:txBody>
      </p:sp>
    </p:spTree>
    <p:extLst>
      <p:ext uri="{BB962C8B-B14F-4D97-AF65-F5344CB8AC3E}">
        <p14:creationId xmlns:p14="http://schemas.microsoft.com/office/powerpoint/2010/main" val="3002673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03A40B1-AE93-4853-8CF1-896F377A0ADC}" type="slidenum">
              <a:rPr lang="en-US" altLang="en-US">
                <a:latin typeface="Arial" panose="020B0604020202020204" pitchFamily="34" charset="0"/>
              </a:rPr>
              <a:pPr eaLnBrk="1" hangingPunct="1"/>
              <a:t>21</a:t>
            </a:fld>
            <a:endParaRPr lang="en-US" altLang="en-US">
              <a:latin typeface="Arial" panose="020B0604020202020204" pitchFamily="34" charset="0"/>
            </a:endParaRPr>
          </a:p>
        </p:txBody>
      </p:sp>
    </p:spTree>
    <p:extLst>
      <p:ext uri="{BB962C8B-B14F-4D97-AF65-F5344CB8AC3E}">
        <p14:creationId xmlns:p14="http://schemas.microsoft.com/office/powerpoint/2010/main" val="50451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4D7A253-2161-4B43-8966-CCEEC2933CC7}" type="slidenum">
              <a:rPr lang="en-US" altLang="en-US">
                <a:latin typeface="Arial" panose="020B0604020202020204" pitchFamily="34" charset="0"/>
                <a:ea typeface="MS PGothic" panose="020B0600070205080204" pitchFamily="34" charset="-128"/>
              </a:rPr>
              <a:pPr eaLnBrk="1" hangingPunct="1"/>
              <a:t>30</a:t>
            </a:fld>
            <a:endParaRPr lang="en-US" altLang="en-US">
              <a:latin typeface="Arial" panose="020B0604020202020204" pitchFamily="34" charset="0"/>
              <a:ea typeface="MS PGothic" panose="020B0600070205080204" pitchFamily="34" charset="-128"/>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35033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A7F231A-D81B-4833-9291-7615D7D85C07}" type="slidenum">
              <a:rPr lang="en-US" altLang="en-US">
                <a:latin typeface="Arial" panose="020B0604020202020204" pitchFamily="34" charset="0"/>
              </a:rPr>
              <a:pPr eaLnBrk="1" hangingPunct="1"/>
              <a:t>46</a:t>
            </a:fld>
            <a:endParaRPr lang="en-US" altLang="en-US">
              <a:latin typeface="Arial" panose="020B0604020202020204" pitchFamily="34" charset="0"/>
            </a:endParaRPr>
          </a:p>
        </p:txBody>
      </p:sp>
    </p:spTree>
    <p:extLst>
      <p:ext uri="{BB962C8B-B14F-4D97-AF65-F5344CB8AC3E}">
        <p14:creationId xmlns:p14="http://schemas.microsoft.com/office/powerpoint/2010/main" val="378238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53D7961-5432-4694-8168-6EFFBDC33E4E}" type="datetime1">
              <a:rPr lang="en-US" smtClean="0"/>
              <a:t>6/11/2015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097C325-D489-406E-A293-BDF759B1C73A}"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US" smtClean="0"/>
              <a:t>Keynote Presentation   COBRA 2012   RICS International Research Conference</a:t>
            </a:r>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4FE93-5AC8-4C17-9F66-39683172123A}" type="datetime1">
              <a:rPr lang="en-US" smtClean="0"/>
              <a:t>6/11/2015</a:t>
            </a:fld>
            <a:endParaRPr lang="en-US"/>
          </a:p>
        </p:txBody>
      </p:sp>
      <p:sp>
        <p:nvSpPr>
          <p:cNvPr id="5" name="Footer Placeholder 4"/>
          <p:cNvSpPr>
            <a:spLocks noGrp="1"/>
          </p:cNvSpPr>
          <p:nvPr>
            <p:ph type="ftr" sz="quarter" idx="11"/>
          </p:nvPr>
        </p:nvSpPr>
        <p:spPr/>
        <p:txBody>
          <a:bodyPr/>
          <a:lstStyle/>
          <a:p>
            <a:r>
              <a:rPr lang="en-US" smtClean="0"/>
              <a:t>Keynote Presentation   COBRA 2012   RICS International Research Conference</a:t>
            </a:r>
            <a:endParaRPr lang="en-US"/>
          </a:p>
        </p:txBody>
      </p:sp>
      <p:sp>
        <p:nvSpPr>
          <p:cNvPr id="6" name="Slide Number Placeholder 5"/>
          <p:cNvSpPr>
            <a:spLocks noGrp="1"/>
          </p:cNvSpPr>
          <p:nvPr>
            <p:ph type="sldNum" sz="quarter" idx="12"/>
          </p:nvPr>
        </p:nvSpPr>
        <p:spPr/>
        <p:txBody>
          <a:bodyPr/>
          <a:lstStyle/>
          <a:p>
            <a:fld id="{C097C325-D489-406E-A293-BDF759B1C7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A5774-551D-439F-ABE3-F7D006D7CDDA}" type="datetime1">
              <a:rPr lang="en-US" smtClean="0"/>
              <a:t>6/11/2015</a:t>
            </a:fld>
            <a:endParaRPr lang="en-US"/>
          </a:p>
        </p:txBody>
      </p:sp>
      <p:sp>
        <p:nvSpPr>
          <p:cNvPr id="5" name="Footer Placeholder 4"/>
          <p:cNvSpPr>
            <a:spLocks noGrp="1"/>
          </p:cNvSpPr>
          <p:nvPr>
            <p:ph type="ftr" sz="quarter" idx="11"/>
          </p:nvPr>
        </p:nvSpPr>
        <p:spPr/>
        <p:txBody>
          <a:bodyPr/>
          <a:lstStyle/>
          <a:p>
            <a:r>
              <a:rPr lang="en-US" smtClean="0"/>
              <a:t>Keynote Presentation   COBRA 2012   RICS International Research Conference</a:t>
            </a:r>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097C325-D489-406E-A293-BDF759B1C73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328" y="214314"/>
            <a:ext cx="7794380"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566" y="2017713"/>
            <a:ext cx="7772400" cy="4114800"/>
          </a:xfrm>
        </p:spPr>
        <p:txBody>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d:\pc02-piii\Masghar\Raza-sb\presentation\CDWP\PM-BKS-Alts</a:t>
            </a:r>
          </a:p>
        </p:txBody>
      </p:sp>
      <p:sp>
        <p:nvSpPr>
          <p:cNvPr id="6" name="Slide Number Placeholder 17"/>
          <p:cNvSpPr>
            <a:spLocks noGrp="1"/>
          </p:cNvSpPr>
          <p:nvPr>
            <p:ph type="sldNum" sz="quarter" idx="12"/>
          </p:nvPr>
        </p:nvSpPr>
        <p:spPr/>
        <p:txBody>
          <a:bodyPr/>
          <a:lstStyle>
            <a:lvl1pPr>
              <a:defRPr/>
            </a:lvl1pPr>
          </a:lstStyle>
          <a:p>
            <a:fld id="{571BF150-6F42-41CF-8DF0-D45A22542378}" type="slidenum">
              <a:rPr lang="en-US" altLang="en-US"/>
              <a:pPr/>
              <a:t>‹#›</a:t>
            </a:fld>
            <a:endParaRPr lang="en-US" altLang="en-US"/>
          </a:p>
        </p:txBody>
      </p:sp>
    </p:spTree>
    <p:extLst>
      <p:ext uri="{BB962C8B-B14F-4D97-AF65-F5344CB8AC3E}">
        <p14:creationId xmlns:p14="http://schemas.microsoft.com/office/powerpoint/2010/main" val="3278961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ftr" sz="quarter" idx="10"/>
          </p:nvPr>
        </p:nvSpPr>
        <p:spPr/>
        <p:txBody>
          <a:bodyPr/>
          <a:lstStyle>
            <a:lvl1pPr>
              <a:defRPr/>
            </a:lvl1pPr>
          </a:lstStyle>
          <a:p>
            <a:pPr>
              <a:defRPr/>
            </a:pPr>
            <a:endParaRPr lang="en-US"/>
          </a:p>
        </p:txBody>
      </p:sp>
      <p:sp>
        <p:nvSpPr>
          <p:cNvPr id="4" name="Rectangle 3"/>
          <p:cNvSpPr>
            <a:spLocks noGrp="1" noChangeArrowheads="1"/>
          </p:cNvSpPr>
          <p:nvPr>
            <p:ph type="sldNum" sz="quarter" idx="11"/>
          </p:nvPr>
        </p:nvSpPr>
        <p:spPr/>
        <p:txBody>
          <a:bodyPr/>
          <a:lstStyle>
            <a:lvl1pPr>
              <a:defRPr/>
            </a:lvl1pPr>
          </a:lstStyle>
          <a:p>
            <a:fld id="{3660528B-13D6-4108-B26F-E78A498C2C9F}" type="slidenum">
              <a:rPr lang="en-US" altLang="en-US"/>
              <a:pPr/>
              <a:t>‹#›</a:t>
            </a:fld>
            <a:endParaRPr lang="en-US" altLang="en-US"/>
          </a:p>
        </p:txBody>
      </p:sp>
      <p:sp>
        <p:nvSpPr>
          <p:cNvPr id="5" name="Rectangle 4"/>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766440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69D8EB-FFF2-4E65-B291-07EA489D870A}"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542522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9D8EB-FFF2-4E65-B291-07EA489D870A}"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2353957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9D8EB-FFF2-4E65-B291-07EA489D870A}"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899697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69D8EB-FFF2-4E65-B291-07EA489D870A}"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486425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69D8EB-FFF2-4E65-B291-07EA489D870A}" type="datetimeFigureOut">
              <a:rPr lang="en-US" smtClean="0"/>
              <a:t>6/11/2015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3456394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9D8EB-FFF2-4E65-B291-07EA489D870A}" type="datetimeFigureOut">
              <a:rPr lang="en-US" smtClean="0"/>
              <a:t>6/11/2015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192422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0050F0-535B-45DF-BE60-073D984C96B7}" type="datetime1">
              <a:rPr lang="en-US" smtClean="0"/>
              <a:t>6/11/2015</a:t>
            </a:fld>
            <a:endParaRPr lang="en-US"/>
          </a:p>
        </p:txBody>
      </p:sp>
      <p:sp>
        <p:nvSpPr>
          <p:cNvPr id="5" name="Footer Placeholder 4"/>
          <p:cNvSpPr>
            <a:spLocks noGrp="1"/>
          </p:cNvSpPr>
          <p:nvPr>
            <p:ph type="ftr" sz="quarter" idx="11"/>
          </p:nvPr>
        </p:nvSpPr>
        <p:spPr/>
        <p:txBody>
          <a:bodyPr/>
          <a:lstStyle/>
          <a:p>
            <a:r>
              <a:rPr lang="en-US" smtClean="0"/>
              <a:t>Keynote Presentation   COBRA 2012   RICS International Research Conference</a:t>
            </a:r>
            <a:endParaRPr lang="en-US" dirty="0"/>
          </a:p>
        </p:txBody>
      </p:sp>
      <p:sp>
        <p:nvSpPr>
          <p:cNvPr id="6" name="Slide Number Placeholder 5"/>
          <p:cNvSpPr>
            <a:spLocks noGrp="1"/>
          </p:cNvSpPr>
          <p:nvPr>
            <p:ph type="sldNum" sz="quarter" idx="12"/>
          </p:nvPr>
        </p:nvSpPr>
        <p:spPr/>
        <p:txBody>
          <a:bodyPr/>
          <a:lstStyle/>
          <a:p>
            <a:fld id="{C097C325-D489-406E-A293-BDF759B1C73A}" type="slidenum">
              <a:rPr lang="en-US" smtClean="0"/>
              <a:pPr/>
              <a:t>‹#›</a:t>
            </a:fld>
            <a:endParaRPr lang="en-US"/>
          </a:p>
        </p:txBody>
      </p:sp>
      <p:sp>
        <p:nvSpPr>
          <p:cNvPr id="7" name="Title 6"/>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9D8EB-FFF2-4E65-B291-07EA489D870A}" type="datetimeFigureOut">
              <a:rPr lang="en-US" smtClean="0"/>
              <a:t>6/11/2015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413680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9D8EB-FFF2-4E65-B291-07EA489D870A}"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932655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9D8EB-FFF2-4E65-B291-07EA489D870A}"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25624443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9D8EB-FFF2-4E65-B291-07EA489D870A}"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41891613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9D8EB-FFF2-4E65-B291-07EA489D870A}"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DA833C-AC3A-4DCF-91B9-EC3586428638}" type="slidenum">
              <a:rPr lang="en-US" smtClean="0"/>
              <a:t>‹#›</a:t>
            </a:fld>
            <a:endParaRPr lang="en-US"/>
          </a:p>
        </p:txBody>
      </p:sp>
    </p:spTree>
    <p:extLst>
      <p:ext uri="{BB962C8B-B14F-4D97-AF65-F5344CB8AC3E}">
        <p14:creationId xmlns:p14="http://schemas.microsoft.com/office/powerpoint/2010/main" val="261487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6DE147D-5E43-4271-9C6A-84D5F7680E44}" type="datetime1">
              <a:rPr lang="en-US" smtClean="0"/>
              <a:t>6/11/2015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097C325-D489-406E-A293-BDF759B1C73A}"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smtClean="0"/>
              <a:t>Keynote Presentation   COBRA 2012   RICS International Research Conference</a:t>
            </a:r>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D5F0C6-0177-4F61-86A8-17868A7F70F7}" type="datetime1">
              <a:rPr lang="en-US" smtClean="0"/>
              <a:t>6/11/2015</a:t>
            </a:fld>
            <a:endParaRPr lang="en-US"/>
          </a:p>
        </p:txBody>
      </p:sp>
      <p:sp>
        <p:nvSpPr>
          <p:cNvPr id="6" name="Footer Placeholder 5"/>
          <p:cNvSpPr>
            <a:spLocks noGrp="1"/>
          </p:cNvSpPr>
          <p:nvPr>
            <p:ph type="ftr" sz="quarter" idx="11"/>
          </p:nvPr>
        </p:nvSpPr>
        <p:spPr/>
        <p:txBody>
          <a:bodyPr/>
          <a:lstStyle/>
          <a:p>
            <a:r>
              <a:rPr lang="en-US" smtClean="0"/>
              <a:t>Keynote Presentation   COBRA 2012   RICS International Research Conference</a:t>
            </a:r>
            <a:endParaRPr lang="en-US"/>
          </a:p>
        </p:txBody>
      </p:sp>
      <p:sp>
        <p:nvSpPr>
          <p:cNvPr id="7" name="Slide Number Placeholder 6"/>
          <p:cNvSpPr>
            <a:spLocks noGrp="1"/>
          </p:cNvSpPr>
          <p:nvPr>
            <p:ph type="sldNum" sz="quarter" idx="12"/>
          </p:nvPr>
        </p:nvSpPr>
        <p:spPr/>
        <p:txBody>
          <a:bodyPr/>
          <a:lstStyle/>
          <a:p>
            <a:fld id="{C097C325-D489-406E-A293-BDF759B1C73A}" type="slidenum">
              <a:rPr lang="en-US" smtClean="0"/>
              <a:pPr/>
              <a:t>‹#›</a:t>
            </a:fld>
            <a:endParaRPr lang="en-US"/>
          </a:p>
        </p:txBody>
      </p:sp>
      <p:sp>
        <p:nvSpPr>
          <p:cNvPr id="8" name="Title 7"/>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92AE58-9514-4800-BDBB-16434A7EF0FC}" type="datetime1">
              <a:rPr lang="en-US" smtClean="0"/>
              <a:t>6/11/2015</a:t>
            </a:fld>
            <a:endParaRPr lang="en-US"/>
          </a:p>
        </p:txBody>
      </p:sp>
      <p:sp>
        <p:nvSpPr>
          <p:cNvPr id="8" name="Footer Placeholder 7"/>
          <p:cNvSpPr>
            <a:spLocks noGrp="1"/>
          </p:cNvSpPr>
          <p:nvPr>
            <p:ph type="ftr" sz="quarter" idx="11"/>
          </p:nvPr>
        </p:nvSpPr>
        <p:spPr/>
        <p:txBody>
          <a:bodyPr/>
          <a:lstStyle/>
          <a:p>
            <a:r>
              <a:rPr lang="en-US" smtClean="0"/>
              <a:t>Keynote Presentation   COBRA 2012   RICS International Research Conference</a:t>
            </a:r>
            <a:endParaRPr lang="en-US"/>
          </a:p>
        </p:txBody>
      </p:sp>
      <p:sp>
        <p:nvSpPr>
          <p:cNvPr id="9" name="Slide Number Placeholder 8"/>
          <p:cNvSpPr>
            <a:spLocks noGrp="1"/>
          </p:cNvSpPr>
          <p:nvPr>
            <p:ph type="sldNum" sz="quarter" idx="12"/>
          </p:nvPr>
        </p:nvSpPr>
        <p:spPr/>
        <p:txBody>
          <a:bodyPr/>
          <a:lstStyle/>
          <a:p>
            <a:fld id="{C097C325-D489-406E-A293-BDF759B1C73A}"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C10115A-54BD-400C-870B-CF015B4C29AB}" type="datetime1">
              <a:rPr lang="en-US" smtClean="0"/>
              <a:t>6/11/2015</a:t>
            </a:fld>
            <a:endParaRPr lang="en-US"/>
          </a:p>
        </p:txBody>
      </p:sp>
      <p:sp>
        <p:nvSpPr>
          <p:cNvPr id="4" name="Footer Placeholder 3"/>
          <p:cNvSpPr>
            <a:spLocks noGrp="1"/>
          </p:cNvSpPr>
          <p:nvPr>
            <p:ph type="ftr" sz="quarter" idx="11"/>
          </p:nvPr>
        </p:nvSpPr>
        <p:spPr/>
        <p:txBody>
          <a:bodyPr/>
          <a:lstStyle/>
          <a:p>
            <a:r>
              <a:rPr lang="en-US" smtClean="0"/>
              <a:t>Keynote Presentation   COBRA 2012   RICS International Research Conference</a:t>
            </a:r>
            <a:endParaRPr lang="en-US"/>
          </a:p>
        </p:txBody>
      </p:sp>
      <p:sp>
        <p:nvSpPr>
          <p:cNvPr id="5" name="Slide Number Placeholder 4"/>
          <p:cNvSpPr>
            <a:spLocks noGrp="1"/>
          </p:cNvSpPr>
          <p:nvPr>
            <p:ph type="sldNum" sz="quarter" idx="12"/>
          </p:nvPr>
        </p:nvSpPr>
        <p:spPr/>
        <p:txBody>
          <a:bodyPr/>
          <a:lstStyle/>
          <a:p>
            <a:fld id="{C097C325-D489-406E-A293-BDF759B1C73A}"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9156AC5-28DE-4E4B-8FCC-DB32F1B91241}" type="datetime1">
              <a:rPr lang="en-US" smtClean="0"/>
              <a:t>6/11/2015</a:t>
            </a:fld>
            <a:endParaRPr lang="en-US"/>
          </a:p>
        </p:txBody>
      </p:sp>
      <p:sp>
        <p:nvSpPr>
          <p:cNvPr id="3" name="Footer Placeholder 2"/>
          <p:cNvSpPr>
            <a:spLocks noGrp="1"/>
          </p:cNvSpPr>
          <p:nvPr>
            <p:ph type="ftr" sz="quarter" idx="11"/>
          </p:nvPr>
        </p:nvSpPr>
        <p:spPr/>
        <p:txBody>
          <a:bodyPr/>
          <a:lstStyle/>
          <a:p>
            <a:r>
              <a:rPr lang="en-US" smtClean="0"/>
              <a:t>Keynote Presentation   COBRA 2012   RICS International Research Conference</a:t>
            </a:r>
            <a:endParaRPr lang="en-US"/>
          </a:p>
        </p:txBody>
      </p:sp>
      <p:sp>
        <p:nvSpPr>
          <p:cNvPr id="4" name="Slide Number Placeholder 3"/>
          <p:cNvSpPr>
            <a:spLocks noGrp="1"/>
          </p:cNvSpPr>
          <p:nvPr>
            <p:ph type="sldNum" sz="quarter" idx="12"/>
          </p:nvPr>
        </p:nvSpPr>
        <p:spPr/>
        <p:txBody>
          <a:bodyPr/>
          <a:lstStyle/>
          <a:p>
            <a:fld id="{C097C325-D489-406E-A293-BDF759B1C7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4CA9B-62FC-46BB-9DDA-5D240E0C5D5D}" type="datetime1">
              <a:rPr lang="en-US" smtClean="0"/>
              <a:t>6/11/2015</a:t>
            </a:fld>
            <a:endParaRPr lang="en-US"/>
          </a:p>
        </p:txBody>
      </p:sp>
      <p:sp>
        <p:nvSpPr>
          <p:cNvPr id="6" name="Footer Placeholder 5"/>
          <p:cNvSpPr>
            <a:spLocks noGrp="1"/>
          </p:cNvSpPr>
          <p:nvPr>
            <p:ph type="ftr" sz="quarter" idx="11"/>
          </p:nvPr>
        </p:nvSpPr>
        <p:spPr/>
        <p:txBody>
          <a:bodyPr/>
          <a:lstStyle/>
          <a:p>
            <a:r>
              <a:rPr lang="en-US" smtClean="0"/>
              <a:t>Keynote Presentation   COBRA 2012   RICS International Research Conference</a:t>
            </a:r>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097C325-D489-406E-A293-BDF759B1C73A}"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FAE2A-42B2-4AC5-A24D-7A0A187B9CB4}" type="datetime1">
              <a:rPr lang="en-US" smtClean="0"/>
              <a:t>6/11/2015</a:t>
            </a:fld>
            <a:endParaRPr lang="en-US"/>
          </a:p>
        </p:txBody>
      </p:sp>
      <p:sp>
        <p:nvSpPr>
          <p:cNvPr id="6" name="Footer Placeholder 5"/>
          <p:cNvSpPr>
            <a:spLocks noGrp="1"/>
          </p:cNvSpPr>
          <p:nvPr>
            <p:ph type="ftr" sz="quarter" idx="11"/>
          </p:nvPr>
        </p:nvSpPr>
        <p:spPr/>
        <p:txBody>
          <a:bodyPr/>
          <a:lstStyle/>
          <a:p>
            <a:r>
              <a:rPr lang="en-US" smtClean="0"/>
              <a:t>Keynote Presentation   COBRA 2012   RICS International Research Conference</a:t>
            </a:r>
            <a:endParaRPr lang="en-US"/>
          </a:p>
        </p:txBody>
      </p:sp>
      <p:sp>
        <p:nvSpPr>
          <p:cNvPr id="7" name="Slide Number Placeholder 6"/>
          <p:cNvSpPr>
            <a:spLocks noGrp="1"/>
          </p:cNvSpPr>
          <p:nvPr>
            <p:ph type="sldNum" sz="quarter" idx="12"/>
          </p:nvPr>
        </p:nvSpPr>
        <p:spPr/>
        <p:txBody>
          <a:bodyPr/>
          <a:lstStyle/>
          <a:p>
            <a:fld id="{C097C325-D489-406E-A293-BDF759B1C73A}"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081003"/>
            <a:ext cx="8831802" cy="55994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9286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634753"/>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F3AA76C-75EE-454A-BB37-91BD5A6C697E}" type="datetime1">
              <a:rPr lang="en-US" smtClean="0"/>
              <a:t>6/11/2015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en-US" smtClean="0"/>
              <a:t>Keynote Presentation   COBRA 2012   RICS International Research Conference</a:t>
            </a:r>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097C325-D489-406E-A293-BDF759B1C7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41" r:id="rId12"/>
    <p:sldLayoutId id="2147483842" r:id="rId13"/>
  </p:sldLayoutIdLst>
  <p:hf hd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9D8EB-FFF2-4E65-B291-07EA489D870A}" type="datetimeFigureOut">
              <a:rPr lang="en-US" smtClean="0"/>
              <a:t>6/11/2015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A833C-AC3A-4DCF-91B9-EC3586428638}" type="slidenum">
              <a:rPr lang="en-US" smtClean="0"/>
              <a:t>‹#›</a:t>
            </a:fld>
            <a:endParaRPr lang="en-US"/>
          </a:p>
        </p:txBody>
      </p:sp>
    </p:spTree>
    <p:extLst>
      <p:ext uri="{BB962C8B-B14F-4D97-AF65-F5344CB8AC3E}">
        <p14:creationId xmlns:p14="http://schemas.microsoft.com/office/powerpoint/2010/main" val="3493093349"/>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orpus.quran.com/wordbyword.jsp?chapter=2&amp;verse=282#(2:282:1)"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bismillah"/>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0" y="263769"/>
            <a:ext cx="9144000" cy="6330462"/>
          </a:xfrm>
        </p:spPr>
      </p:pic>
    </p:spTree>
    <p:extLst>
      <p:ext uri="{BB962C8B-B14F-4D97-AF65-F5344CB8AC3E}">
        <p14:creationId xmlns:p14="http://schemas.microsoft.com/office/powerpoint/2010/main" val="1776919789"/>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17283"/>
            <a:ext cx="8258175" cy="669680"/>
          </a:xfrm>
        </p:spPr>
        <p:txBody>
          <a:bodyPr/>
          <a:lstStyle/>
          <a:p>
            <a:pPr>
              <a:defRPr/>
            </a:pPr>
            <a:r>
              <a:rPr lang="en-GB" dirty="0" smtClean="0">
                <a:solidFill>
                  <a:srgbClr val="FF0000"/>
                </a:solidFill>
              </a:rPr>
              <a:t>PEC BIDDING DOCUMENTS</a:t>
            </a:r>
          </a:p>
        </p:txBody>
      </p:sp>
      <p:sp>
        <p:nvSpPr>
          <p:cNvPr id="3" name="Content Placeholder 2"/>
          <p:cNvSpPr>
            <a:spLocks noGrp="1"/>
          </p:cNvSpPr>
          <p:nvPr>
            <p:ph idx="1"/>
          </p:nvPr>
        </p:nvSpPr>
        <p:spPr>
          <a:xfrm>
            <a:off x="285751" y="1186962"/>
            <a:ext cx="8572500" cy="5143500"/>
          </a:xfrm>
        </p:spPr>
        <p:txBody>
          <a:bodyPr rtlCol="0">
            <a:normAutofit fontScale="40000" lnSpcReduction="20000"/>
          </a:bodyPr>
          <a:lstStyle/>
          <a:p>
            <a:pPr>
              <a:defRPr/>
            </a:pPr>
            <a:r>
              <a:rPr lang="en-US" sz="3692" dirty="0">
                <a:solidFill>
                  <a:srgbClr val="130BB5"/>
                </a:solidFill>
                <a:latin typeface="Arial" pitchFamily="34" charset="0"/>
                <a:cs typeface="Arial" pitchFamily="34" charset="0"/>
              </a:rPr>
              <a:t>Standard Form of</a:t>
            </a:r>
            <a:r>
              <a:rPr lang="en-US" sz="3692" b="1" dirty="0">
                <a:solidFill>
                  <a:srgbClr val="130BB5"/>
                </a:solidFill>
                <a:latin typeface="Arial" pitchFamily="34" charset="0"/>
                <a:cs typeface="Arial" pitchFamily="34" charset="0"/>
              </a:rPr>
              <a:t> </a:t>
            </a:r>
            <a:r>
              <a:rPr lang="en-US" sz="3692" dirty="0">
                <a:solidFill>
                  <a:srgbClr val="130BB5"/>
                </a:solidFill>
                <a:latin typeface="Arial" pitchFamily="34" charset="0"/>
                <a:cs typeface="Arial" pitchFamily="34" charset="0"/>
              </a:rPr>
              <a:t>Bidding Documents (Civil Works)</a:t>
            </a:r>
            <a:endParaRPr lang="en-GB" sz="3692" dirty="0">
              <a:solidFill>
                <a:srgbClr val="130BB5"/>
              </a:solidFill>
              <a:latin typeface="Arial" pitchFamily="34" charset="0"/>
              <a:cs typeface="Arial" pitchFamily="34" charset="0"/>
            </a:endParaRPr>
          </a:p>
          <a:p>
            <a:pPr>
              <a:buNone/>
              <a:defRPr/>
            </a:pPr>
            <a:r>
              <a:rPr lang="en-US" sz="3692" i="1" dirty="0">
                <a:solidFill>
                  <a:srgbClr val="130BB5"/>
                </a:solidFill>
                <a:latin typeface="Arial" pitchFamily="34" charset="0"/>
                <a:cs typeface="Arial" pitchFamily="34" charset="0"/>
              </a:rPr>
              <a:t>	(to be used for estimated  value of more than Rs. 25 Millions)</a:t>
            </a:r>
            <a:endParaRPr lang="en-GB" sz="3692" dirty="0">
              <a:solidFill>
                <a:srgbClr val="130BB5"/>
              </a:solidFill>
              <a:latin typeface="Arial" pitchFamily="34" charset="0"/>
              <a:cs typeface="Arial" pitchFamily="34" charset="0"/>
            </a:endParaRPr>
          </a:p>
          <a:p>
            <a:pPr>
              <a:buNone/>
              <a:defRPr/>
            </a:pPr>
            <a:r>
              <a:rPr lang="en-US" sz="3692" dirty="0">
                <a:solidFill>
                  <a:srgbClr val="130BB5"/>
                </a:solidFill>
                <a:latin typeface="Arial" pitchFamily="34" charset="0"/>
                <a:cs typeface="Arial" pitchFamily="34" charset="0"/>
              </a:rPr>
              <a:t> </a:t>
            </a:r>
            <a:endParaRPr lang="en-GB" sz="3692" dirty="0">
              <a:solidFill>
                <a:srgbClr val="130BB5"/>
              </a:solidFill>
              <a:latin typeface="Arial" pitchFamily="34" charset="0"/>
              <a:cs typeface="Arial" pitchFamily="34" charset="0"/>
            </a:endParaRPr>
          </a:p>
          <a:p>
            <a:pPr>
              <a:defRPr/>
            </a:pPr>
            <a:r>
              <a:rPr lang="en-US" sz="3692" dirty="0">
                <a:solidFill>
                  <a:srgbClr val="130BB5"/>
                </a:solidFill>
                <a:latin typeface="Arial" pitchFamily="34" charset="0"/>
                <a:cs typeface="Arial" pitchFamily="34" charset="0"/>
              </a:rPr>
              <a:t>Standard Form of Bidding Documents for Procurement of Works (E&amp;M) </a:t>
            </a:r>
            <a:endParaRPr lang="en-GB" sz="3692" dirty="0">
              <a:solidFill>
                <a:srgbClr val="130BB5"/>
              </a:solidFill>
              <a:latin typeface="Arial" pitchFamily="34" charset="0"/>
              <a:cs typeface="Arial" pitchFamily="34" charset="0"/>
            </a:endParaRPr>
          </a:p>
          <a:p>
            <a:pPr>
              <a:buNone/>
              <a:defRPr/>
            </a:pPr>
            <a:r>
              <a:rPr lang="en-US" sz="3692" i="1" dirty="0">
                <a:solidFill>
                  <a:srgbClr val="130BB5"/>
                </a:solidFill>
                <a:latin typeface="Arial" pitchFamily="34" charset="0"/>
                <a:cs typeface="Arial" pitchFamily="34" charset="0"/>
              </a:rPr>
              <a:t>	(to be used for estimated  value of more than Rs. 25 Millions)</a:t>
            </a:r>
            <a:endParaRPr lang="en-GB" sz="3692" dirty="0">
              <a:solidFill>
                <a:srgbClr val="130BB5"/>
              </a:solidFill>
              <a:latin typeface="Arial" pitchFamily="34" charset="0"/>
              <a:cs typeface="Arial" pitchFamily="34" charset="0"/>
            </a:endParaRPr>
          </a:p>
          <a:p>
            <a:pPr>
              <a:buNone/>
              <a:defRPr/>
            </a:pPr>
            <a:endParaRPr lang="en-GB" sz="3692" dirty="0">
              <a:solidFill>
                <a:srgbClr val="130BB5"/>
              </a:solidFill>
              <a:latin typeface="Arial" pitchFamily="34" charset="0"/>
              <a:cs typeface="Arial" pitchFamily="34" charset="0"/>
            </a:endParaRPr>
          </a:p>
          <a:p>
            <a:pPr>
              <a:defRPr/>
            </a:pPr>
            <a:r>
              <a:rPr lang="en-US" sz="3692" dirty="0">
                <a:solidFill>
                  <a:srgbClr val="130BB5"/>
                </a:solidFill>
                <a:latin typeface="Arial" pitchFamily="34" charset="0"/>
                <a:cs typeface="Arial" pitchFamily="34" charset="0"/>
              </a:rPr>
              <a:t>Standard Form of Bidding Documents for Procurement of Works </a:t>
            </a:r>
            <a:endParaRPr lang="en-GB" sz="3692" dirty="0">
              <a:solidFill>
                <a:srgbClr val="130BB5"/>
              </a:solidFill>
              <a:latin typeface="Arial" pitchFamily="34" charset="0"/>
              <a:cs typeface="Arial" pitchFamily="34" charset="0"/>
            </a:endParaRPr>
          </a:p>
          <a:p>
            <a:pPr>
              <a:buNone/>
              <a:defRPr/>
            </a:pPr>
            <a:r>
              <a:rPr lang="en-US" sz="3692" dirty="0">
                <a:solidFill>
                  <a:srgbClr val="130BB5"/>
                </a:solidFill>
                <a:latin typeface="Arial" pitchFamily="34" charset="0"/>
                <a:cs typeface="Arial" pitchFamily="34" charset="0"/>
              </a:rPr>
              <a:t>	(For Smaller Contracts) </a:t>
            </a:r>
            <a:endParaRPr lang="en-GB" sz="3692" dirty="0">
              <a:solidFill>
                <a:srgbClr val="130BB5"/>
              </a:solidFill>
              <a:latin typeface="Arial" pitchFamily="34" charset="0"/>
              <a:cs typeface="Arial" pitchFamily="34" charset="0"/>
            </a:endParaRPr>
          </a:p>
          <a:p>
            <a:pPr>
              <a:buNone/>
              <a:defRPr/>
            </a:pPr>
            <a:r>
              <a:rPr lang="en-US" sz="3692" i="1" dirty="0">
                <a:solidFill>
                  <a:srgbClr val="130BB5"/>
                </a:solidFill>
                <a:latin typeface="Arial" pitchFamily="34" charset="0"/>
                <a:cs typeface="Arial" pitchFamily="34" charset="0"/>
              </a:rPr>
              <a:t>	(to be used for all type of procurement for estimated value of not more than Rs. 25 Millions)</a:t>
            </a:r>
            <a:endParaRPr lang="en-GB" sz="3692" dirty="0">
              <a:solidFill>
                <a:srgbClr val="130BB5"/>
              </a:solidFill>
              <a:latin typeface="Arial" pitchFamily="34" charset="0"/>
              <a:cs typeface="Arial" pitchFamily="34" charset="0"/>
            </a:endParaRPr>
          </a:p>
          <a:p>
            <a:pPr>
              <a:buNone/>
              <a:defRPr/>
            </a:pPr>
            <a:r>
              <a:rPr lang="en-US" sz="3692" dirty="0">
                <a:solidFill>
                  <a:srgbClr val="130BB5"/>
                </a:solidFill>
                <a:latin typeface="Arial" pitchFamily="34" charset="0"/>
                <a:cs typeface="Arial" pitchFamily="34" charset="0"/>
              </a:rPr>
              <a:t> </a:t>
            </a:r>
            <a:endParaRPr lang="en-GB" sz="3692" dirty="0">
              <a:solidFill>
                <a:srgbClr val="130BB5"/>
              </a:solidFill>
              <a:latin typeface="Arial" pitchFamily="34" charset="0"/>
              <a:cs typeface="Arial" pitchFamily="34" charset="0"/>
            </a:endParaRPr>
          </a:p>
          <a:p>
            <a:pPr>
              <a:defRPr/>
            </a:pPr>
            <a:r>
              <a:rPr lang="en-US" sz="3692" dirty="0">
                <a:solidFill>
                  <a:srgbClr val="130BB5"/>
                </a:solidFill>
                <a:latin typeface="Arial" pitchFamily="34" charset="0"/>
                <a:cs typeface="Arial" pitchFamily="34" charset="0"/>
              </a:rPr>
              <a:t>Standard Form of Contract for Engineering Consultancy Services </a:t>
            </a:r>
            <a:endParaRPr lang="en-GB" sz="3692" dirty="0">
              <a:solidFill>
                <a:srgbClr val="130BB5"/>
              </a:solidFill>
              <a:latin typeface="Arial" pitchFamily="34" charset="0"/>
              <a:cs typeface="Arial" pitchFamily="34" charset="0"/>
            </a:endParaRPr>
          </a:p>
          <a:p>
            <a:pPr>
              <a:buNone/>
              <a:defRPr/>
            </a:pPr>
            <a:r>
              <a:rPr lang="en-US" sz="3692" dirty="0">
                <a:solidFill>
                  <a:srgbClr val="130BB5"/>
                </a:solidFill>
                <a:latin typeface="Arial" pitchFamily="34" charset="0"/>
                <a:cs typeface="Arial" pitchFamily="34" charset="0"/>
              </a:rPr>
              <a:t>	(For Large Projects) – Time Based Assignments</a:t>
            </a:r>
            <a:endParaRPr lang="en-GB" sz="3692" dirty="0">
              <a:solidFill>
                <a:srgbClr val="130BB5"/>
              </a:solidFill>
              <a:latin typeface="Arial" pitchFamily="34" charset="0"/>
              <a:cs typeface="Arial" pitchFamily="34" charset="0"/>
            </a:endParaRPr>
          </a:p>
          <a:p>
            <a:pPr>
              <a:buNone/>
              <a:defRPr/>
            </a:pPr>
            <a:r>
              <a:rPr lang="en-US" sz="3692" i="1" dirty="0">
                <a:solidFill>
                  <a:srgbClr val="130BB5"/>
                </a:solidFill>
                <a:latin typeface="Arial" pitchFamily="34" charset="0"/>
                <a:cs typeface="Arial" pitchFamily="34" charset="0"/>
              </a:rPr>
              <a:t>	(to be used for consultancy fee over Rs. 2 Millions)</a:t>
            </a:r>
            <a:endParaRPr lang="en-GB" sz="3692" dirty="0">
              <a:solidFill>
                <a:srgbClr val="130BB5"/>
              </a:solidFill>
              <a:latin typeface="Arial" pitchFamily="34" charset="0"/>
              <a:cs typeface="Arial" pitchFamily="34" charset="0"/>
            </a:endParaRPr>
          </a:p>
          <a:p>
            <a:pPr>
              <a:buNone/>
              <a:defRPr/>
            </a:pPr>
            <a:r>
              <a:rPr lang="en-US" sz="3692" dirty="0">
                <a:solidFill>
                  <a:srgbClr val="130BB5"/>
                </a:solidFill>
                <a:latin typeface="Arial" pitchFamily="34" charset="0"/>
                <a:cs typeface="Arial" pitchFamily="34" charset="0"/>
              </a:rPr>
              <a:t> </a:t>
            </a:r>
            <a:endParaRPr lang="en-GB" sz="3692" dirty="0">
              <a:solidFill>
                <a:srgbClr val="130BB5"/>
              </a:solidFill>
              <a:latin typeface="Arial" pitchFamily="34" charset="0"/>
              <a:cs typeface="Arial" pitchFamily="34" charset="0"/>
            </a:endParaRPr>
          </a:p>
          <a:p>
            <a:pPr>
              <a:defRPr/>
            </a:pPr>
            <a:r>
              <a:rPr lang="en-US" sz="3692" dirty="0">
                <a:solidFill>
                  <a:srgbClr val="130BB5"/>
                </a:solidFill>
                <a:latin typeface="Arial" pitchFamily="34" charset="0"/>
                <a:cs typeface="Arial" pitchFamily="34" charset="0"/>
              </a:rPr>
              <a:t>Standard Form of Contract for Engineering Consultancy Services </a:t>
            </a:r>
            <a:endParaRPr lang="en-GB" sz="3692" dirty="0">
              <a:solidFill>
                <a:srgbClr val="130BB5"/>
              </a:solidFill>
              <a:latin typeface="Arial" pitchFamily="34" charset="0"/>
              <a:cs typeface="Arial" pitchFamily="34" charset="0"/>
            </a:endParaRPr>
          </a:p>
          <a:p>
            <a:pPr>
              <a:buNone/>
              <a:defRPr/>
            </a:pPr>
            <a:r>
              <a:rPr lang="en-US" sz="3692" dirty="0">
                <a:solidFill>
                  <a:srgbClr val="130BB5"/>
                </a:solidFill>
                <a:latin typeface="Arial" pitchFamily="34" charset="0"/>
                <a:cs typeface="Arial" pitchFamily="34" charset="0"/>
              </a:rPr>
              <a:t>	(For Large Projects) – Lump Sum Assignments- </a:t>
            </a:r>
            <a:r>
              <a:rPr lang="en-US" sz="3692" i="1" dirty="0">
                <a:solidFill>
                  <a:srgbClr val="130BB5"/>
                </a:solidFill>
                <a:latin typeface="Arial" pitchFamily="34" charset="0"/>
                <a:cs typeface="Arial" pitchFamily="34" charset="0"/>
              </a:rPr>
              <a:t>to be used for consultancy fee over Rs. 2 Millions)</a:t>
            </a:r>
            <a:endParaRPr lang="en-GB" sz="3692" dirty="0">
              <a:solidFill>
                <a:srgbClr val="130BB5"/>
              </a:solidFill>
              <a:latin typeface="Arial" pitchFamily="34" charset="0"/>
              <a:cs typeface="Arial" pitchFamily="34" charset="0"/>
            </a:endParaRPr>
          </a:p>
          <a:p>
            <a:pPr>
              <a:buNone/>
              <a:defRPr/>
            </a:pPr>
            <a:r>
              <a:rPr lang="en-US" sz="3692" dirty="0">
                <a:solidFill>
                  <a:srgbClr val="130BB5"/>
                </a:solidFill>
                <a:latin typeface="Arial" pitchFamily="34" charset="0"/>
                <a:cs typeface="Arial" pitchFamily="34" charset="0"/>
              </a:rPr>
              <a:t> </a:t>
            </a:r>
            <a:endParaRPr lang="en-GB" sz="3692" dirty="0">
              <a:solidFill>
                <a:srgbClr val="130BB5"/>
              </a:solidFill>
              <a:latin typeface="Arial" pitchFamily="34" charset="0"/>
              <a:cs typeface="Arial" pitchFamily="34" charset="0"/>
            </a:endParaRPr>
          </a:p>
          <a:p>
            <a:pPr>
              <a:defRPr/>
            </a:pPr>
            <a:r>
              <a:rPr lang="en-US" sz="3692" dirty="0">
                <a:solidFill>
                  <a:srgbClr val="130BB5"/>
                </a:solidFill>
                <a:latin typeface="Arial" pitchFamily="34" charset="0"/>
                <a:cs typeface="Arial" pitchFamily="34" charset="0"/>
              </a:rPr>
              <a:t>Standard Form of Contract For Engineering Consultancy Services </a:t>
            </a:r>
            <a:endParaRPr lang="en-GB" sz="3692" dirty="0">
              <a:solidFill>
                <a:srgbClr val="130BB5"/>
              </a:solidFill>
              <a:latin typeface="Arial" pitchFamily="34" charset="0"/>
              <a:cs typeface="Arial" pitchFamily="34" charset="0"/>
            </a:endParaRPr>
          </a:p>
          <a:p>
            <a:pPr>
              <a:buNone/>
              <a:defRPr/>
            </a:pPr>
            <a:r>
              <a:rPr lang="en-US" sz="3692" dirty="0">
                <a:solidFill>
                  <a:srgbClr val="130BB5"/>
                </a:solidFill>
                <a:latin typeface="Arial" pitchFamily="34" charset="0"/>
                <a:cs typeface="Arial" pitchFamily="34" charset="0"/>
              </a:rPr>
              <a:t>	(For Smaller Projects) </a:t>
            </a:r>
            <a:endParaRPr lang="en-GB" sz="3692" dirty="0">
              <a:solidFill>
                <a:srgbClr val="130BB5"/>
              </a:solidFill>
              <a:latin typeface="Arial" pitchFamily="34" charset="0"/>
              <a:cs typeface="Arial" pitchFamily="34" charset="0"/>
            </a:endParaRPr>
          </a:p>
          <a:p>
            <a:pPr>
              <a:buNone/>
              <a:defRPr/>
            </a:pPr>
            <a:r>
              <a:rPr lang="en-US" sz="3692" i="1" dirty="0">
                <a:solidFill>
                  <a:srgbClr val="130BB5"/>
                </a:solidFill>
                <a:latin typeface="Arial" pitchFamily="34" charset="0"/>
                <a:cs typeface="Arial" pitchFamily="34" charset="0"/>
              </a:rPr>
              <a:t>	(to be used for consultancy fee not more than Rs. 2 Millions)</a:t>
            </a:r>
            <a:endParaRPr lang="en-GB" sz="3692" dirty="0">
              <a:solidFill>
                <a:srgbClr val="130BB5"/>
              </a:solidFill>
              <a:latin typeface="Arial" pitchFamily="34" charset="0"/>
              <a:cs typeface="Arial" pitchFamily="34" charset="0"/>
            </a:endParaRPr>
          </a:p>
          <a:p>
            <a:pPr>
              <a:buNone/>
              <a:defRPr/>
            </a:pPr>
            <a:r>
              <a:rPr lang="en-US" dirty="0" smtClean="0">
                <a:solidFill>
                  <a:srgbClr val="130BB5"/>
                </a:solidFill>
              </a:rPr>
              <a:t> </a:t>
            </a:r>
            <a:endParaRPr lang="en-GB" dirty="0" smtClean="0">
              <a:solidFill>
                <a:srgbClr val="130BB5"/>
              </a:solidFill>
            </a:endParaRPr>
          </a:p>
          <a:p>
            <a:pPr>
              <a:defRPr/>
            </a:pPr>
            <a:endParaRPr lang="en-GB" dirty="0" smtClean="0"/>
          </a:p>
        </p:txBody>
      </p:sp>
    </p:spTree>
    <p:extLst>
      <p:ext uri="{BB962C8B-B14F-4D97-AF65-F5344CB8AC3E}">
        <p14:creationId xmlns:p14="http://schemas.microsoft.com/office/powerpoint/2010/main" val="3234681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599" y="1143000"/>
            <a:ext cx="8915401" cy="5867400"/>
          </a:xfrm>
        </p:spPr>
        <p:txBody>
          <a:bodyPr>
            <a:normAutofit/>
          </a:bodyPr>
          <a:lstStyle/>
          <a:p>
            <a:r>
              <a:rPr lang="en-US" dirty="0"/>
              <a:t> </a:t>
            </a:r>
            <a:r>
              <a:rPr lang="en-US" sz="2400" b="1" dirty="0"/>
              <a:t>Single Stage – One Envelope </a:t>
            </a:r>
            <a:r>
              <a:rPr lang="en-US" sz="2400" b="1" dirty="0" smtClean="0"/>
              <a:t>Procedure</a:t>
            </a:r>
          </a:p>
          <a:p>
            <a:r>
              <a:rPr lang="en-US" dirty="0" smtClean="0"/>
              <a:t>This </a:t>
            </a:r>
            <a:r>
              <a:rPr lang="en-US" dirty="0"/>
              <a:t>method should be used where cost </a:t>
            </a:r>
            <a:r>
              <a:rPr lang="en-US" dirty="0" smtClean="0"/>
              <a:t>is the </a:t>
            </a:r>
            <a:r>
              <a:rPr lang="en-US" dirty="0"/>
              <a:t>only determining factor</a:t>
            </a:r>
            <a:endParaRPr lang="en-US" dirty="0" smtClean="0"/>
          </a:p>
          <a:p>
            <a:r>
              <a:rPr lang="en-US" dirty="0" smtClean="0"/>
              <a:t>Main </a:t>
            </a:r>
            <a:r>
              <a:rPr lang="en-US" dirty="0"/>
              <a:t>open competitive bidding procedure used for most of the </a:t>
            </a:r>
            <a:r>
              <a:rPr lang="en-US" sz="2200" dirty="0" smtClean="0"/>
              <a:t>procurement of </a:t>
            </a:r>
            <a:r>
              <a:rPr lang="en-US" sz="2200" dirty="0"/>
              <a:t>goods, works and </a:t>
            </a:r>
            <a:r>
              <a:rPr lang="en-US" sz="2200" dirty="0" smtClean="0"/>
              <a:t>services</a:t>
            </a:r>
          </a:p>
          <a:p>
            <a:r>
              <a:rPr lang="en-US" sz="2200" dirty="0"/>
              <a:t>N</a:t>
            </a:r>
            <a:r>
              <a:rPr lang="en-US" sz="2200" dirty="0" smtClean="0"/>
              <a:t>o </a:t>
            </a:r>
            <a:r>
              <a:rPr lang="en-US" sz="2200" dirty="0"/>
              <a:t>technical complexity or </a:t>
            </a:r>
            <a:r>
              <a:rPr lang="en-US" sz="2200" dirty="0" smtClean="0"/>
              <a:t>innovation </a:t>
            </a:r>
            <a:endParaRPr lang="en-US" sz="2200" b="1" dirty="0" smtClean="0"/>
          </a:p>
          <a:p>
            <a:r>
              <a:rPr lang="en-US" sz="2400" b="1" dirty="0"/>
              <a:t>Single Stage – Two Envelope Procedure</a:t>
            </a:r>
            <a:r>
              <a:rPr lang="en-US" sz="2400" b="1" dirty="0" smtClean="0"/>
              <a:t>.</a:t>
            </a:r>
          </a:p>
          <a:p>
            <a:pPr lvl="1"/>
            <a:r>
              <a:rPr lang="en-US" sz="2200" b="1" dirty="0" smtClean="0"/>
              <a:t>Technical and Financial Proposals separately at one stage</a:t>
            </a:r>
          </a:p>
          <a:p>
            <a:pPr lvl="1"/>
            <a:r>
              <a:rPr lang="en-US" sz="2200" dirty="0"/>
              <a:t>B</a:t>
            </a:r>
            <a:r>
              <a:rPr lang="en-US" sz="2200" dirty="0" smtClean="0"/>
              <a:t>ids </a:t>
            </a:r>
            <a:r>
              <a:rPr lang="en-US" sz="2200" dirty="0"/>
              <a:t>are to be evaluated on technical and financial grounds and price is taken into account after technical evaluation</a:t>
            </a:r>
            <a:r>
              <a:rPr lang="en-US" sz="2200" dirty="0" smtClean="0"/>
              <a:t>.</a:t>
            </a:r>
          </a:p>
          <a:p>
            <a:pPr lvl="1"/>
            <a:endParaRPr lang="en-US" dirty="0"/>
          </a:p>
          <a:p>
            <a:pPr lvl="1"/>
            <a:endParaRPr lang="en-US" dirty="0" smtClean="0"/>
          </a:p>
          <a:p>
            <a:pPr lvl="1"/>
            <a:endParaRPr lang="en-US" sz="2200" dirty="0" smtClean="0"/>
          </a:p>
          <a:p>
            <a:pPr lvl="1"/>
            <a:endParaRPr lang="en-US" sz="2200" dirty="0"/>
          </a:p>
        </p:txBody>
      </p:sp>
      <p:sp>
        <p:nvSpPr>
          <p:cNvPr id="4" name="Slide Number Placeholder 3"/>
          <p:cNvSpPr>
            <a:spLocks noGrp="1"/>
          </p:cNvSpPr>
          <p:nvPr>
            <p:ph type="sldNum" sz="quarter" idx="12"/>
          </p:nvPr>
        </p:nvSpPr>
        <p:spPr/>
        <p:txBody>
          <a:bodyPr/>
          <a:lstStyle/>
          <a:p>
            <a:fld id="{C097C325-D489-406E-A293-BDF759B1C73A}" type="slidenum">
              <a:rPr lang="en-US" smtClean="0"/>
              <a:pPr/>
              <a:t>11</a:t>
            </a:fld>
            <a:endParaRPr lang="en-US"/>
          </a:p>
        </p:txBody>
      </p:sp>
      <p:sp>
        <p:nvSpPr>
          <p:cNvPr id="5" name="Title 4"/>
          <p:cNvSpPr>
            <a:spLocks noGrp="1"/>
          </p:cNvSpPr>
          <p:nvPr>
            <p:ph type="title"/>
          </p:nvPr>
        </p:nvSpPr>
        <p:spPr/>
        <p:txBody>
          <a:bodyPr/>
          <a:lstStyle/>
          <a:p>
            <a:r>
              <a:rPr lang="en-US" dirty="0" smtClean="0"/>
              <a:t>Methods of procurement </a:t>
            </a:r>
            <a:endParaRPr lang="en-US" dirty="0"/>
          </a:p>
        </p:txBody>
      </p:sp>
    </p:spTree>
    <p:extLst>
      <p:ext uri="{BB962C8B-B14F-4D97-AF65-F5344CB8AC3E}">
        <p14:creationId xmlns:p14="http://schemas.microsoft.com/office/powerpoint/2010/main" val="2889968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990600"/>
            <a:ext cx="8534401" cy="5715000"/>
          </a:xfrm>
        </p:spPr>
        <p:txBody>
          <a:bodyPr>
            <a:normAutofit/>
          </a:bodyPr>
          <a:lstStyle/>
          <a:p>
            <a:r>
              <a:rPr lang="en-US" sz="2400" b="1" dirty="0"/>
              <a:t>Two Stage Bidding </a:t>
            </a:r>
            <a:r>
              <a:rPr lang="en-US" sz="2400" b="1" dirty="0" smtClean="0"/>
              <a:t>Procedure</a:t>
            </a:r>
          </a:p>
          <a:p>
            <a:r>
              <a:rPr lang="en-US" sz="2200" dirty="0"/>
              <a:t>In case of procurement of complex or specialized goods either of the two methods may be adopted,</a:t>
            </a:r>
          </a:p>
          <a:p>
            <a:pPr lvl="1"/>
            <a:r>
              <a:rPr lang="en-US" sz="2000" b="1" dirty="0"/>
              <a:t>Pre-qualification of prospective bidders and invitation of bids from the pre-qualified bidders; and </a:t>
            </a:r>
            <a:endParaRPr lang="en-US" sz="2000" b="1" dirty="0" smtClean="0"/>
          </a:p>
          <a:p>
            <a:pPr lvl="1"/>
            <a:r>
              <a:rPr lang="en-US" sz="2000" b="1" dirty="0"/>
              <a:t>T</a:t>
            </a:r>
            <a:r>
              <a:rPr lang="en-US" sz="2000" b="1" dirty="0" smtClean="0"/>
              <a:t>hrough </a:t>
            </a:r>
            <a:r>
              <a:rPr lang="en-US" sz="2000" b="1" dirty="0"/>
              <a:t>single envelope two stage method post-qualification-</a:t>
            </a:r>
          </a:p>
          <a:p>
            <a:r>
              <a:rPr lang="en-US" dirty="0" smtClean="0"/>
              <a:t>in </a:t>
            </a:r>
            <a:r>
              <a:rPr lang="en-US" dirty="0"/>
              <a:t>the first </a:t>
            </a:r>
            <a:r>
              <a:rPr lang="en-US" dirty="0" smtClean="0"/>
              <a:t>stage technical proposal and the </a:t>
            </a:r>
            <a:r>
              <a:rPr lang="en-US" dirty="0"/>
              <a:t>technical proposals will be evaluated in accordance with </a:t>
            </a:r>
            <a:r>
              <a:rPr lang="en-US" dirty="0" smtClean="0"/>
              <a:t>the evaluation </a:t>
            </a:r>
            <a:r>
              <a:rPr lang="en-US" dirty="0"/>
              <a:t>criteria set forth in the bid solicitation document. </a:t>
            </a:r>
            <a:endParaRPr lang="en-US" dirty="0" smtClean="0"/>
          </a:p>
          <a:p>
            <a:r>
              <a:rPr lang="en-US" dirty="0" smtClean="0"/>
              <a:t>A list </a:t>
            </a:r>
            <a:r>
              <a:rPr lang="en-US" dirty="0"/>
              <a:t>of qualified and unqualified bidders will be formulated at </a:t>
            </a:r>
            <a:r>
              <a:rPr lang="en-US" dirty="0" smtClean="0"/>
              <a:t>the end </a:t>
            </a:r>
            <a:r>
              <a:rPr lang="en-US" dirty="0"/>
              <a:t>of first stage;</a:t>
            </a:r>
          </a:p>
          <a:p>
            <a:r>
              <a:rPr lang="en-US" dirty="0"/>
              <a:t> </a:t>
            </a:r>
            <a:r>
              <a:rPr lang="en-US" dirty="0" smtClean="0"/>
              <a:t>Financial proposals </a:t>
            </a:r>
            <a:r>
              <a:rPr lang="en-US" dirty="0"/>
              <a:t>will be solicited from qualified bidders in the </a:t>
            </a:r>
            <a:r>
              <a:rPr lang="en-US" dirty="0" smtClean="0"/>
              <a:t>second stage</a:t>
            </a:r>
            <a:r>
              <a:rPr lang="en-US" dirty="0"/>
              <a:t>. </a:t>
            </a:r>
            <a:endParaRPr lang="en-US" dirty="0" smtClean="0"/>
          </a:p>
          <a:p>
            <a:r>
              <a:rPr lang="en-US" dirty="0" smtClean="0"/>
              <a:t>The </a:t>
            </a:r>
            <a:r>
              <a:rPr lang="en-US" dirty="0"/>
              <a:t>lowest offer from the qualified bidder shall be accepted </a:t>
            </a:r>
            <a:r>
              <a:rPr lang="en-US" dirty="0" smtClean="0"/>
              <a:t>for award </a:t>
            </a:r>
            <a:r>
              <a:rPr lang="en-US" dirty="0"/>
              <a:t>of the contract and will be the best evaluated bid. </a:t>
            </a:r>
          </a:p>
        </p:txBody>
      </p:sp>
      <p:sp>
        <p:nvSpPr>
          <p:cNvPr id="4" name="Slide Number Placeholder 3"/>
          <p:cNvSpPr>
            <a:spLocks noGrp="1"/>
          </p:cNvSpPr>
          <p:nvPr>
            <p:ph type="sldNum" sz="quarter" idx="12"/>
          </p:nvPr>
        </p:nvSpPr>
        <p:spPr/>
        <p:txBody>
          <a:bodyPr/>
          <a:lstStyle/>
          <a:p>
            <a:fld id="{C097C325-D489-406E-A293-BDF759B1C73A}" type="slidenum">
              <a:rPr lang="en-US" smtClean="0"/>
              <a:pPr/>
              <a:t>12</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88971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990600"/>
            <a:ext cx="8991600" cy="5867400"/>
          </a:xfrm>
        </p:spPr>
        <p:txBody>
          <a:bodyPr>
            <a:normAutofit lnSpcReduction="10000"/>
          </a:bodyPr>
          <a:lstStyle/>
          <a:p>
            <a:r>
              <a:rPr lang="en-US" sz="2200" dirty="0"/>
              <a:t>I</a:t>
            </a:r>
            <a:r>
              <a:rPr lang="en-US" sz="2200" dirty="0" smtClean="0"/>
              <a:t>n </a:t>
            </a:r>
            <a:r>
              <a:rPr lang="en-US" sz="2200" dirty="0"/>
              <a:t>case of contracts for large and complex works and </a:t>
            </a:r>
            <a:r>
              <a:rPr lang="en-US" sz="2200" dirty="0" smtClean="0"/>
              <a:t>services</a:t>
            </a:r>
          </a:p>
          <a:p>
            <a:r>
              <a:rPr lang="en-US" sz="2200" dirty="0"/>
              <a:t> </a:t>
            </a:r>
            <a:r>
              <a:rPr lang="en-US" sz="2200" dirty="0" smtClean="0"/>
              <a:t>Turnkey</a:t>
            </a:r>
            <a:r>
              <a:rPr lang="en-US" sz="2200" dirty="0"/>
              <a:t>, design and build, or management contract</a:t>
            </a:r>
            <a:r>
              <a:rPr lang="en-US" sz="2200" dirty="0" smtClean="0"/>
              <a:t>;</a:t>
            </a:r>
          </a:p>
          <a:p>
            <a:r>
              <a:rPr lang="en-US" sz="2200" dirty="0"/>
              <a:t>E</a:t>
            </a:r>
            <a:r>
              <a:rPr lang="en-US" sz="2200" dirty="0" smtClean="0"/>
              <a:t>xpensive </a:t>
            </a:r>
            <a:r>
              <a:rPr lang="en-US" sz="2200" dirty="0"/>
              <a:t>and technically complex equipment and </a:t>
            </a:r>
            <a:r>
              <a:rPr lang="en-US" sz="2200" dirty="0" smtClean="0"/>
              <a:t>works</a:t>
            </a:r>
          </a:p>
          <a:p>
            <a:r>
              <a:rPr lang="en-US" sz="2400" dirty="0"/>
              <a:t>D</a:t>
            </a:r>
            <a:r>
              <a:rPr lang="en-US" sz="2400" dirty="0" smtClean="0"/>
              <a:t>rugs </a:t>
            </a:r>
            <a:r>
              <a:rPr lang="en-US" sz="2400" dirty="0"/>
              <a:t>and services of complex nature</a:t>
            </a:r>
            <a:r>
              <a:rPr lang="en-US" sz="2400" dirty="0" smtClean="0"/>
              <a:t>.</a:t>
            </a:r>
          </a:p>
          <a:p>
            <a:r>
              <a:rPr lang="en-US" sz="2400" b="1" dirty="0" smtClean="0"/>
              <a:t>Criterion for </a:t>
            </a:r>
            <a:r>
              <a:rPr lang="en-US" sz="2400" b="1" dirty="0" smtClean="0"/>
              <a:t>pre-qualification ( For works exceeding 45 Million or complex in nature  </a:t>
            </a:r>
            <a:endParaRPr lang="en-US" sz="2400" b="1" dirty="0" smtClean="0"/>
          </a:p>
          <a:p>
            <a:pPr lvl="1"/>
            <a:r>
              <a:rPr lang="en-US" sz="2000" dirty="0"/>
              <a:t>E</a:t>
            </a:r>
            <a:r>
              <a:rPr lang="en-US" sz="2000" dirty="0" smtClean="0"/>
              <a:t>xperience </a:t>
            </a:r>
            <a:r>
              <a:rPr lang="en-US" sz="2000" dirty="0"/>
              <a:t>and past </a:t>
            </a:r>
            <a:r>
              <a:rPr lang="en-US" sz="2000" dirty="0" smtClean="0"/>
              <a:t>performance</a:t>
            </a:r>
          </a:p>
          <a:p>
            <a:pPr lvl="1"/>
            <a:r>
              <a:rPr lang="en-US" sz="2000" dirty="0" smtClean="0"/>
              <a:t>Capabilities with reference to finance, HR and Equipment </a:t>
            </a:r>
          </a:p>
          <a:p>
            <a:pPr lvl="1"/>
            <a:r>
              <a:rPr lang="en-US" sz="2000" dirty="0" smtClean="0"/>
              <a:t>Other related capabilities </a:t>
            </a:r>
          </a:p>
          <a:p>
            <a:r>
              <a:rPr lang="en-US" sz="2200" b="1" dirty="0" smtClean="0"/>
              <a:t>Pre-qualification process: </a:t>
            </a:r>
          </a:p>
          <a:p>
            <a:pPr lvl="1"/>
            <a:r>
              <a:rPr lang="en-US" sz="2000" dirty="0" smtClean="0"/>
              <a:t>Invitation in the News Paper</a:t>
            </a:r>
          </a:p>
          <a:p>
            <a:pPr lvl="1"/>
            <a:r>
              <a:rPr lang="en-US" sz="2000" dirty="0"/>
              <a:t> </a:t>
            </a:r>
            <a:r>
              <a:rPr lang="en-US" sz="2000" dirty="0" smtClean="0"/>
              <a:t>Provide </a:t>
            </a:r>
            <a:r>
              <a:rPr lang="en-US" sz="2000" dirty="0"/>
              <a:t>a set of pre-qualification </a:t>
            </a:r>
            <a:r>
              <a:rPr lang="en-US" sz="2000" dirty="0" smtClean="0"/>
              <a:t>documents</a:t>
            </a:r>
          </a:p>
          <a:p>
            <a:pPr lvl="1"/>
            <a:r>
              <a:rPr lang="en-US" sz="2000" dirty="0" smtClean="0"/>
              <a:t>All applicants having the capacity to be prequalified </a:t>
            </a:r>
          </a:p>
          <a:p>
            <a:pPr lvl="1"/>
            <a:r>
              <a:rPr lang="en-US" sz="2000" dirty="0" smtClean="0"/>
              <a:t>Verification of documents/information</a:t>
            </a:r>
          </a:p>
          <a:p>
            <a:pPr lvl="1"/>
            <a:r>
              <a:rPr lang="en-US" sz="2000" dirty="0" smtClean="0"/>
              <a:t>Prompt information to the applicants about decision </a:t>
            </a:r>
          </a:p>
          <a:p>
            <a:pPr lvl="1"/>
            <a:r>
              <a:rPr lang="en-US" sz="2000" dirty="0"/>
              <a:t> </a:t>
            </a:r>
            <a:r>
              <a:rPr lang="en-US" sz="2000" dirty="0" smtClean="0"/>
              <a:t>On written request may provide reasons for not prequalifying </a:t>
            </a:r>
          </a:p>
          <a:p>
            <a:pPr lvl="1"/>
            <a:endParaRPr lang="en-US" sz="2000" dirty="0" smtClean="0"/>
          </a:p>
          <a:p>
            <a:pPr lvl="1"/>
            <a:endParaRPr lang="en-US" sz="2000" b="1" dirty="0" smtClean="0"/>
          </a:p>
          <a:p>
            <a:pPr lvl="1"/>
            <a:endParaRPr lang="en-US" sz="2000" b="1" dirty="0" smtClean="0"/>
          </a:p>
          <a:p>
            <a:pPr lvl="1"/>
            <a:endParaRPr lang="en-US" sz="2000" b="1" dirty="0" smtClean="0"/>
          </a:p>
          <a:p>
            <a:pPr lvl="1"/>
            <a:endParaRPr lang="en-US" b="1" dirty="0" smtClean="0"/>
          </a:p>
          <a:p>
            <a:pPr lvl="1"/>
            <a:endParaRPr lang="en-US" sz="2000" b="1" dirty="0"/>
          </a:p>
        </p:txBody>
      </p:sp>
      <p:sp>
        <p:nvSpPr>
          <p:cNvPr id="4" name="Slide Number Placeholder 3"/>
          <p:cNvSpPr>
            <a:spLocks noGrp="1"/>
          </p:cNvSpPr>
          <p:nvPr>
            <p:ph type="sldNum" sz="quarter" idx="12"/>
          </p:nvPr>
        </p:nvSpPr>
        <p:spPr/>
        <p:txBody>
          <a:bodyPr/>
          <a:lstStyle/>
          <a:p>
            <a:fld id="{C097C325-D489-406E-A293-BDF759B1C73A}" type="slidenum">
              <a:rPr lang="en-US" smtClean="0"/>
              <a:pPr/>
              <a:t>13</a:t>
            </a:fld>
            <a:endParaRPr lang="en-US"/>
          </a:p>
        </p:txBody>
      </p:sp>
      <p:sp>
        <p:nvSpPr>
          <p:cNvPr id="5" name="Title 4"/>
          <p:cNvSpPr>
            <a:spLocks noGrp="1"/>
          </p:cNvSpPr>
          <p:nvPr>
            <p:ph type="title"/>
          </p:nvPr>
        </p:nvSpPr>
        <p:spPr/>
        <p:txBody>
          <a:bodyPr/>
          <a:lstStyle/>
          <a:p>
            <a:r>
              <a:rPr lang="en-US" b="1" dirty="0"/>
              <a:t>Pre-qualification of Suppliers and Contractors</a:t>
            </a:r>
            <a:endParaRPr lang="en-US" dirty="0"/>
          </a:p>
        </p:txBody>
      </p:sp>
    </p:spTree>
    <p:extLst>
      <p:ext uri="{BB962C8B-B14F-4D97-AF65-F5344CB8AC3E}">
        <p14:creationId xmlns:p14="http://schemas.microsoft.com/office/powerpoint/2010/main" val="1708966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066800"/>
            <a:ext cx="8636492" cy="5410200"/>
          </a:xfrm>
        </p:spPr>
        <p:txBody>
          <a:bodyPr>
            <a:normAutofit/>
          </a:bodyPr>
          <a:lstStyle/>
          <a:p>
            <a:r>
              <a:rPr lang="en-US" sz="2400" dirty="0"/>
              <a:t>Open tendering </a:t>
            </a:r>
            <a:r>
              <a:rPr lang="en-US" sz="2400" dirty="0" smtClean="0"/>
              <a:t>post-qualification</a:t>
            </a:r>
          </a:p>
          <a:p>
            <a:pPr lvl="1"/>
            <a:r>
              <a:rPr lang="en-US" sz="2200" dirty="0"/>
              <a:t>I</a:t>
            </a:r>
            <a:r>
              <a:rPr lang="en-US" sz="2200" dirty="0" smtClean="0"/>
              <a:t>n   </a:t>
            </a:r>
            <a:r>
              <a:rPr lang="en-US" sz="2200" dirty="0"/>
              <a:t>case of contracts of </a:t>
            </a:r>
            <a:r>
              <a:rPr lang="en-US" sz="2200" dirty="0" smtClean="0"/>
              <a:t>complex </a:t>
            </a:r>
            <a:r>
              <a:rPr lang="en-US" sz="2400" dirty="0" smtClean="0"/>
              <a:t>nature </a:t>
            </a:r>
            <a:r>
              <a:rPr lang="en-US" sz="2400" dirty="0"/>
              <a:t>and valuing </a:t>
            </a:r>
            <a:r>
              <a:rPr lang="en-US" sz="2400" dirty="0" err="1"/>
              <a:t>Rs</a:t>
            </a:r>
            <a:r>
              <a:rPr lang="en-US" sz="2400" dirty="0"/>
              <a:t>. 15 million or </a:t>
            </a:r>
            <a:r>
              <a:rPr lang="en-US" sz="2400" dirty="0" smtClean="0"/>
              <a:t>above. ( For works 2.5-45 Million)  </a:t>
            </a:r>
          </a:p>
          <a:p>
            <a:pPr lvl="1"/>
            <a:r>
              <a:rPr lang="en-US" sz="2000" dirty="0" smtClean="0"/>
              <a:t>Requirement </a:t>
            </a:r>
            <a:r>
              <a:rPr lang="en-US" sz="2000" dirty="0"/>
              <a:t>of post-qualification </a:t>
            </a:r>
            <a:r>
              <a:rPr lang="en-US" sz="2000" dirty="0" smtClean="0"/>
              <a:t>given in solicitation </a:t>
            </a:r>
            <a:r>
              <a:rPr lang="en-US" sz="2000" dirty="0"/>
              <a:t>documents. </a:t>
            </a:r>
            <a:endParaRPr lang="en-US" sz="2000" dirty="0" smtClean="0"/>
          </a:p>
          <a:p>
            <a:pPr lvl="1"/>
            <a:r>
              <a:rPr lang="en-US" sz="2000" dirty="0" smtClean="0"/>
              <a:t>Post-qualification </a:t>
            </a:r>
            <a:r>
              <a:rPr lang="en-US" sz="2000" dirty="0"/>
              <a:t>may be undertaken in accordance with the provision </a:t>
            </a:r>
            <a:r>
              <a:rPr lang="en-US" sz="2000" dirty="0" smtClean="0"/>
              <a:t>of these </a:t>
            </a:r>
            <a:r>
              <a:rPr lang="en-US" sz="2000" dirty="0"/>
              <a:t>rules, regardless of the </a:t>
            </a:r>
            <a:r>
              <a:rPr lang="en-US" sz="2000" dirty="0">
                <a:solidFill>
                  <a:srgbClr val="FF0000"/>
                </a:solidFill>
              </a:rPr>
              <a:t>bidders being pre-qualified</a:t>
            </a:r>
            <a:r>
              <a:rPr lang="en-US" sz="2000" dirty="0" smtClean="0">
                <a:solidFill>
                  <a:srgbClr val="FF0000"/>
                </a:solidFill>
              </a:rPr>
              <a:t>.</a:t>
            </a:r>
          </a:p>
          <a:p>
            <a:pPr lvl="1"/>
            <a:r>
              <a:rPr lang="en-US" sz="2000" dirty="0"/>
              <a:t> </a:t>
            </a:r>
            <a:r>
              <a:rPr lang="en-US" sz="2000" dirty="0" smtClean="0"/>
              <a:t>Prior </a:t>
            </a:r>
            <a:r>
              <a:rPr lang="en-US" sz="2000" dirty="0"/>
              <a:t>to recommending contract award</a:t>
            </a:r>
            <a:r>
              <a:rPr lang="en-US" sz="2000" dirty="0" smtClean="0"/>
              <a:t>;</a:t>
            </a:r>
          </a:p>
          <a:p>
            <a:pPr lvl="1"/>
            <a:r>
              <a:rPr lang="en-US" sz="2000" dirty="0" smtClean="0">
                <a:solidFill>
                  <a:schemeClr val="tx1">
                    <a:lumMod val="95000"/>
                    <a:lumOff val="5000"/>
                  </a:schemeClr>
                </a:solidFill>
              </a:rPr>
              <a:t>Offered to the best evaluated bid </a:t>
            </a:r>
          </a:p>
          <a:p>
            <a:pPr lvl="1"/>
            <a:r>
              <a:rPr lang="en-US" sz="2000" dirty="0" smtClean="0">
                <a:solidFill>
                  <a:schemeClr val="tx1">
                    <a:lumMod val="95000"/>
                    <a:lumOff val="5000"/>
                  </a:schemeClr>
                </a:solidFill>
              </a:rPr>
              <a:t>If the best evaluated bid has not satisfied the criteria during the post qualification, then the next best evaluated bid may be checked and so on, till the criteria is fulfilled </a:t>
            </a:r>
            <a:endParaRPr lang="en-US" sz="20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C097C325-D489-406E-A293-BDF759B1C73A}" type="slidenum">
              <a:rPr lang="en-US" smtClean="0"/>
              <a:pPr/>
              <a:t>14</a:t>
            </a:fld>
            <a:endParaRPr lang="en-US"/>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16297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143000"/>
            <a:ext cx="8436647" cy="5486400"/>
          </a:xfrm>
        </p:spPr>
        <p:txBody>
          <a:bodyPr>
            <a:normAutofit fontScale="92500"/>
          </a:bodyPr>
          <a:lstStyle/>
          <a:p>
            <a:r>
              <a:rPr lang="en-US" b="1" dirty="0"/>
              <a:t>Alternate methods for procurement of </a:t>
            </a:r>
            <a:r>
              <a:rPr lang="en-US" b="1" dirty="0" smtClean="0"/>
              <a:t>goods</a:t>
            </a:r>
          </a:p>
          <a:p>
            <a:r>
              <a:rPr lang="en-US" dirty="0" smtClean="0"/>
              <a:t>Single quotation </a:t>
            </a:r>
            <a:r>
              <a:rPr lang="en-US" dirty="0" err="1" smtClean="0"/>
              <a:t>upto</a:t>
            </a:r>
            <a:r>
              <a:rPr lang="en-US" dirty="0" smtClean="0"/>
              <a:t> </a:t>
            </a:r>
            <a:r>
              <a:rPr lang="en-US" dirty="0" err="1" smtClean="0"/>
              <a:t>Rs</a:t>
            </a:r>
            <a:r>
              <a:rPr lang="en-US" dirty="0" smtClean="0"/>
              <a:t> 50,000</a:t>
            </a:r>
          </a:p>
          <a:p>
            <a:r>
              <a:rPr lang="en-US" dirty="0"/>
              <a:t>P</a:t>
            </a:r>
            <a:r>
              <a:rPr lang="en-US" dirty="0" smtClean="0"/>
              <a:t>etty </a:t>
            </a:r>
            <a:r>
              <a:rPr lang="en-US" dirty="0"/>
              <a:t>purchases between </a:t>
            </a:r>
            <a:r>
              <a:rPr lang="en-US" dirty="0" err="1"/>
              <a:t>Rs</a:t>
            </a:r>
            <a:r>
              <a:rPr lang="en-US" dirty="0"/>
              <a:t>. 50,000/- </a:t>
            </a:r>
            <a:r>
              <a:rPr lang="en-US" dirty="0" err="1"/>
              <a:t>upto</a:t>
            </a:r>
            <a:r>
              <a:rPr lang="en-US" dirty="0"/>
              <a:t> </a:t>
            </a:r>
            <a:r>
              <a:rPr lang="en-US" dirty="0" err="1"/>
              <a:t>Rs</a:t>
            </a:r>
            <a:r>
              <a:rPr lang="en-US" dirty="0"/>
              <a:t>. 100,000</a:t>
            </a:r>
            <a:r>
              <a:rPr lang="en-US" dirty="0" smtClean="0"/>
              <a:t>/ through quotations</a:t>
            </a:r>
          </a:p>
          <a:p>
            <a:r>
              <a:rPr lang="en-US" dirty="0" smtClean="0"/>
              <a:t> </a:t>
            </a:r>
            <a:r>
              <a:rPr lang="en-US" b="1" dirty="0" smtClean="0"/>
              <a:t>Direct Contracting </a:t>
            </a:r>
          </a:p>
          <a:p>
            <a:r>
              <a:rPr lang="en-US" dirty="0" smtClean="0"/>
              <a:t>Where </a:t>
            </a:r>
            <a:r>
              <a:rPr lang="en-US" dirty="0"/>
              <a:t>civil works are to be contracted and are a natural extension of an </a:t>
            </a:r>
            <a:r>
              <a:rPr lang="en-US" dirty="0" smtClean="0"/>
              <a:t>earlier </a:t>
            </a:r>
            <a:r>
              <a:rPr lang="en-US" dirty="0"/>
              <a:t>or </a:t>
            </a:r>
            <a:r>
              <a:rPr lang="en-US" dirty="0" smtClean="0"/>
              <a:t>ongoing job</a:t>
            </a:r>
          </a:p>
          <a:p>
            <a:r>
              <a:rPr lang="en-US" dirty="0"/>
              <a:t>S</a:t>
            </a:r>
            <a:r>
              <a:rPr lang="en-US" dirty="0" smtClean="0"/>
              <a:t>ame </a:t>
            </a:r>
            <a:r>
              <a:rPr lang="en-US" dirty="0"/>
              <a:t>contractor will be more economical and will ensure compatibility  </a:t>
            </a:r>
            <a:r>
              <a:rPr lang="en-US" dirty="0" smtClean="0"/>
              <a:t>of results </a:t>
            </a:r>
            <a:r>
              <a:rPr lang="en-US" dirty="0"/>
              <a:t>in terms of quality of works subject to limitation of repeat </a:t>
            </a:r>
            <a:r>
              <a:rPr lang="en-US" dirty="0" smtClean="0"/>
              <a:t>or variation </a:t>
            </a:r>
            <a:r>
              <a:rPr lang="en-US" dirty="0"/>
              <a:t>order</a:t>
            </a:r>
            <a:r>
              <a:rPr lang="en-US" dirty="0" smtClean="0"/>
              <a:t>;</a:t>
            </a:r>
          </a:p>
          <a:p>
            <a:r>
              <a:rPr lang="en-US" dirty="0"/>
              <a:t>W</a:t>
            </a:r>
            <a:r>
              <a:rPr lang="en-US" dirty="0" smtClean="0"/>
              <a:t>here </a:t>
            </a:r>
            <a:r>
              <a:rPr lang="en-US" dirty="0"/>
              <a:t>a change of contractor or supplier would oblige the procuring entity </a:t>
            </a:r>
            <a:r>
              <a:rPr lang="en-US" dirty="0" smtClean="0"/>
              <a:t>to </a:t>
            </a:r>
            <a:r>
              <a:rPr lang="en-US" dirty="0"/>
              <a:t>acquire material having different technical specifications </a:t>
            </a:r>
            <a:endParaRPr lang="en-US" dirty="0" smtClean="0"/>
          </a:p>
          <a:p>
            <a:r>
              <a:rPr lang="en-US" dirty="0" smtClean="0"/>
              <a:t>In </a:t>
            </a:r>
            <a:r>
              <a:rPr lang="en-US" dirty="0"/>
              <a:t>case of emergency as defined in these rules and procurement</a:t>
            </a:r>
            <a:endParaRPr lang="en-US" dirty="0" smtClean="0"/>
          </a:p>
          <a:p>
            <a:r>
              <a:rPr lang="en-US" b="1" dirty="0"/>
              <a:t>V</a:t>
            </a:r>
            <a:r>
              <a:rPr lang="en-US" b="1" dirty="0" smtClean="0"/>
              <a:t>ariation </a:t>
            </a:r>
            <a:r>
              <a:rPr lang="en-US" b="1" dirty="0"/>
              <a:t>order </a:t>
            </a:r>
            <a:r>
              <a:rPr lang="en-US" dirty="0"/>
              <a:t>to a contractor to include works </a:t>
            </a:r>
            <a:r>
              <a:rPr lang="en-US" dirty="0" smtClean="0"/>
              <a:t>which were </a:t>
            </a:r>
            <a:r>
              <a:rPr lang="en-US" dirty="0"/>
              <a:t>outside the original scope of works to ensure interests </a:t>
            </a:r>
            <a:r>
              <a:rPr lang="en-US" dirty="0" smtClean="0"/>
              <a:t>of Government </a:t>
            </a:r>
            <a:r>
              <a:rPr lang="en-US" dirty="0"/>
              <a:t>and for reasons of economy, compatibility </a:t>
            </a:r>
            <a:r>
              <a:rPr lang="en-US" dirty="0" smtClean="0"/>
              <a:t>and efficiency </a:t>
            </a:r>
            <a:r>
              <a:rPr lang="en-US" dirty="0"/>
              <a:t>provided that</a:t>
            </a:r>
            <a:endParaRPr lang="en-US" dirty="0"/>
          </a:p>
        </p:txBody>
      </p:sp>
      <p:sp>
        <p:nvSpPr>
          <p:cNvPr id="4" name="Slide Number Placeholder 3"/>
          <p:cNvSpPr>
            <a:spLocks noGrp="1"/>
          </p:cNvSpPr>
          <p:nvPr>
            <p:ph type="sldNum" sz="quarter" idx="12"/>
          </p:nvPr>
        </p:nvSpPr>
        <p:spPr/>
        <p:txBody>
          <a:bodyPr/>
          <a:lstStyle/>
          <a:p>
            <a:fld id="{C097C325-D489-406E-A293-BDF759B1C73A}" type="slidenum">
              <a:rPr lang="en-US" smtClean="0"/>
              <a:pPr/>
              <a:t>15</a:t>
            </a:fld>
            <a:endParaRPr lang="en-US"/>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282594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68886603"/>
              </p:ext>
            </p:extLst>
          </p:nvPr>
        </p:nvGraphicFramePr>
        <p:xfrm>
          <a:off x="27904" y="636562"/>
          <a:ext cx="8915401" cy="5992838"/>
        </p:xfrm>
        <a:graphic>
          <a:graphicData uri="http://schemas.openxmlformats.org/drawingml/2006/table">
            <a:tbl>
              <a:tblPr>
                <a:tableStyleId>{5C22544A-7EE6-4342-B048-85BDC9FD1C3A}</a:tableStyleId>
              </a:tblPr>
              <a:tblGrid>
                <a:gridCol w="256985"/>
                <a:gridCol w="3268321"/>
                <a:gridCol w="336057"/>
                <a:gridCol w="562292"/>
                <a:gridCol w="571078"/>
                <a:gridCol w="650150"/>
                <a:gridCol w="641364"/>
                <a:gridCol w="641364"/>
                <a:gridCol w="650150"/>
                <a:gridCol w="658937"/>
                <a:gridCol w="678703"/>
              </a:tblGrid>
              <a:tr h="201936">
                <a:tc gridSpan="11">
                  <a:txBody>
                    <a:bodyPr/>
                    <a:lstStyle/>
                    <a:p>
                      <a:pPr algn="ctr" fontAlgn="b"/>
                      <a:r>
                        <a:rPr lang="en-US" sz="1200" u="none" strike="noStrike" dirty="0">
                          <a:effectLst/>
                        </a:rPr>
                        <a:t>TECHNICAL AND FINANCIAL EVALUATION OF PROPOSALS FOR </a:t>
                      </a:r>
                      <a:endParaRPr lang="en-US" sz="1200" b="1" i="0" u="none" strike="noStrike" dirty="0">
                        <a:solidFill>
                          <a:srgbClr val="000000"/>
                        </a:solidFill>
                        <a:effectLst/>
                        <a:latin typeface="Calibri" panose="020F0502020204030204" pitchFamily="34" charset="0"/>
                      </a:endParaRPr>
                    </a:p>
                  </a:txBody>
                  <a:tcPr marL="6218" marR="6218" marT="621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1936">
                <a:tc gridSpan="11">
                  <a:txBody>
                    <a:bodyPr/>
                    <a:lstStyle/>
                    <a:p>
                      <a:pPr algn="ctr" fontAlgn="b"/>
                      <a:r>
                        <a:rPr lang="en-US" sz="1200" u="none" strike="noStrike">
                          <a:effectLst/>
                        </a:rPr>
                        <a:t>Provision of Solar Home Systems at Different Villages Cities of Balochistan</a:t>
                      </a:r>
                      <a:endParaRPr lang="en-US" sz="1200" b="1" i="0" u="none" strike="noStrike">
                        <a:solidFill>
                          <a:srgbClr val="000000"/>
                        </a:solidFill>
                        <a:effectLst/>
                        <a:latin typeface="Calibri" panose="020F0502020204030204" pitchFamily="34" charset="0"/>
                      </a:endParaRPr>
                    </a:p>
                  </a:txBody>
                  <a:tcPr marL="6218" marR="6218" marT="621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1936">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r>
              <a:tr h="201936">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ctr" fontAlgn="ct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1"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r>
              <a:tr h="201936">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ctr" fontAlgn="ct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r>
              <a:tr h="592528">
                <a:tc rowSpan="2">
                  <a:txBody>
                    <a:bodyPr/>
                    <a:lstStyle/>
                    <a:p>
                      <a:pPr algn="ctr" fontAlgn="ctr"/>
                      <a:r>
                        <a:rPr lang="en-US" sz="1200" u="none" strike="noStrike">
                          <a:effectLst/>
                        </a:rPr>
                        <a:t>Sr. #</a:t>
                      </a:r>
                      <a:endParaRPr lang="en-US" sz="1200" b="1" i="0" u="none" strike="noStrike">
                        <a:solidFill>
                          <a:srgbClr val="000000"/>
                        </a:solidFill>
                        <a:effectLst/>
                        <a:latin typeface="Calibri" panose="020F0502020204030204" pitchFamily="34" charset="0"/>
                      </a:endParaRPr>
                    </a:p>
                  </a:txBody>
                  <a:tcPr marL="6218" marR="6218" marT="6218" marB="0" anchor="ctr"/>
                </a:tc>
                <a:tc rowSpan="2">
                  <a:txBody>
                    <a:bodyPr/>
                    <a:lstStyle/>
                    <a:p>
                      <a:pPr algn="ctr" fontAlgn="ctr"/>
                      <a:r>
                        <a:rPr lang="en-US" sz="1200" u="none" strike="noStrike">
                          <a:effectLst/>
                        </a:rPr>
                        <a:t>Evaluation Creteria</a:t>
                      </a:r>
                      <a:endParaRPr lang="en-US" sz="1200" b="1"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r>
                        <a:rPr lang="en-US" sz="1200" u="none" strike="noStrike">
                          <a:effectLst/>
                        </a:rPr>
                        <a:t>Max. Marks</a:t>
                      </a:r>
                      <a:endParaRPr lang="en-US" sz="1200" b="1"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r>
                        <a:rPr lang="en-US" sz="1200" u="none" strike="noStrike">
                          <a:effectLst/>
                        </a:rPr>
                        <a:t>M/s A</a:t>
                      </a:r>
                      <a:endParaRPr lang="en-US" sz="1200" b="1"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r>
                        <a:rPr lang="en-US" sz="1200" u="none" strike="noStrike">
                          <a:effectLst/>
                        </a:rPr>
                        <a:t>M/s B</a:t>
                      </a:r>
                      <a:endParaRPr lang="en-US" sz="1200" b="1"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r>
                        <a:rPr lang="en-US" sz="1200" u="none" strike="noStrike">
                          <a:effectLst/>
                        </a:rPr>
                        <a:t>M/s C</a:t>
                      </a:r>
                      <a:endParaRPr lang="en-US" sz="1200" b="1"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r>
                        <a:rPr lang="en-US" sz="1200" u="none" strike="noStrike">
                          <a:effectLst/>
                        </a:rPr>
                        <a:t>M/s D</a:t>
                      </a:r>
                      <a:endParaRPr lang="en-US" sz="1200" b="1"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r>
                        <a:rPr lang="en-US" sz="1200" u="none" strike="noStrike">
                          <a:effectLst/>
                        </a:rPr>
                        <a:t>M/s E</a:t>
                      </a:r>
                      <a:endParaRPr lang="en-US" sz="1200" b="1"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r>
                        <a:rPr lang="en-US" sz="1200" u="none" strike="noStrike">
                          <a:effectLst/>
                        </a:rPr>
                        <a:t>M/s F</a:t>
                      </a:r>
                      <a:endParaRPr lang="en-US" sz="1200" b="1"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r>
                        <a:rPr lang="en-US" sz="1200" u="none" strike="noStrike">
                          <a:effectLst/>
                        </a:rPr>
                        <a:t>M/s G</a:t>
                      </a:r>
                      <a:endParaRPr lang="en-US" sz="1200" b="1" i="0" u="none" strike="noStrike">
                        <a:solidFill>
                          <a:srgbClr val="000000"/>
                        </a:solidFill>
                        <a:effectLst/>
                        <a:latin typeface="Calibri" panose="020F0502020204030204" pitchFamily="34" charset="0"/>
                      </a:endParaRPr>
                    </a:p>
                  </a:txBody>
                  <a:tcPr marL="6218" marR="6218" marT="6218" marB="0" anchor="ctr"/>
                </a:tc>
                <a:tc>
                  <a:txBody>
                    <a:bodyPr/>
                    <a:lstStyle/>
                    <a:p>
                      <a:pPr algn="ctr" fontAlgn="ctr"/>
                      <a:r>
                        <a:rPr lang="en-US" sz="1200" u="none" strike="noStrike">
                          <a:effectLst/>
                        </a:rPr>
                        <a:t>M/s H</a:t>
                      </a:r>
                      <a:endParaRPr lang="en-US" sz="1200" b="1" i="0" u="none" strike="noStrike">
                        <a:solidFill>
                          <a:srgbClr val="000000"/>
                        </a:solidFill>
                        <a:effectLst/>
                        <a:latin typeface="Calibri" panose="020F0502020204030204" pitchFamily="34" charset="0"/>
                      </a:endParaRPr>
                    </a:p>
                  </a:txBody>
                  <a:tcPr marL="6218" marR="6218" marT="6218" marB="0" anchor="ctr"/>
                </a:tc>
              </a:tr>
              <a:tr h="201936">
                <a:tc vMerge="1">
                  <a:txBody>
                    <a:bodyPr/>
                    <a:lstStyle/>
                    <a:p>
                      <a:endParaRPr lang="en-US"/>
                    </a:p>
                  </a:txBody>
                  <a:tcPr/>
                </a:tc>
                <a:tc vMerge="1">
                  <a:txBody>
                    <a:bodyPr/>
                    <a:lstStyle/>
                    <a:p>
                      <a:endParaRPr lang="en-US"/>
                    </a:p>
                  </a:txBody>
                  <a:tcPr/>
                </a:tc>
                <a:tc>
                  <a:txBody>
                    <a:bodyPr/>
                    <a:lstStyle/>
                    <a:p>
                      <a:pPr algn="l" fontAlgn="ctr"/>
                      <a:r>
                        <a:rPr lang="en-US" sz="1200" u="none" strike="noStrike">
                          <a:effectLst/>
                        </a:rPr>
                        <a:t> </a:t>
                      </a:r>
                      <a:endParaRPr lang="en-US" sz="1200" b="1" i="0" u="none" strike="noStrike">
                        <a:solidFill>
                          <a:srgbClr val="000000"/>
                        </a:solidFill>
                        <a:effectLst/>
                        <a:latin typeface="Calibri" panose="020F0502020204030204" pitchFamily="34" charset="0"/>
                      </a:endParaRPr>
                    </a:p>
                  </a:txBody>
                  <a:tcPr marL="6218" marR="6218" marT="6218" marB="0" anchor="ctr"/>
                </a:tc>
                <a:tc gridSpan="8">
                  <a:txBody>
                    <a:bodyPr/>
                    <a:lstStyle/>
                    <a:p>
                      <a:pPr algn="ctr" fontAlgn="ctr"/>
                      <a:r>
                        <a:rPr lang="en-US" sz="1200" u="none" strike="noStrike" dirty="0">
                          <a:effectLst/>
                        </a:rPr>
                        <a:t>Marks Obtained</a:t>
                      </a:r>
                      <a:endParaRPr lang="en-US" sz="1200" b="1" i="0" u="none" strike="noStrike" dirty="0">
                        <a:solidFill>
                          <a:srgbClr val="000000"/>
                        </a:solidFill>
                        <a:effectLst/>
                        <a:latin typeface="Calibri" panose="020F0502020204030204" pitchFamily="34" charset="0"/>
                      </a:endParaRPr>
                    </a:p>
                  </a:txBody>
                  <a:tcPr marL="6218" marR="6218" marT="621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374">
                <a:tc>
                  <a:txBody>
                    <a:bodyPr/>
                    <a:lstStyle/>
                    <a:p>
                      <a:pPr algn="ctr" fontAlgn="ctr"/>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Understanding and comments on TORs</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r>
              <a:tr h="215374">
                <a:tc>
                  <a:txBody>
                    <a:bodyPr/>
                    <a:lstStyle/>
                    <a:p>
                      <a:pPr algn="ctr" fontAlgn="ctr"/>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Quality of staff</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4</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r>
              <a:tr h="397232">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Financial stability-Bank Statement for the last three years to be attached. </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dirty="0">
                          <a:effectLst/>
                        </a:rPr>
                        <a:t>5</a:t>
                      </a:r>
                      <a:endParaRPr lang="en-US" sz="1200" b="0" i="0" u="none" strike="noStrike" dirty="0">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r>
              <a:tr h="397232">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Previous experience in similar Solar projects of last Three (03) years </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dirty="0">
                          <a:effectLst/>
                        </a:rPr>
                        <a:t>2</a:t>
                      </a:r>
                      <a:endParaRPr lang="en-US" sz="1200" b="0" i="0" u="none" strike="noStrike" dirty="0">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9</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r>
              <a:tr h="215374">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Operation and Maintenance strategy</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dirty="0">
                          <a:effectLst/>
                        </a:rPr>
                        <a:t>2</a:t>
                      </a:r>
                      <a:endParaRPr lang="en-US" sz="1200" b="0" i="0" u="none" strike="noStrike" dirty="0">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r>
              <a:tr h="215374">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User information strategy</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dirty="0">
                          <a:effectLst/>
                        </a:rPr>
                        <a:t>0</a:t>
                      </a:r>
                      <a:endParaRPr lang="en-US" sz="1200" b="0" i="0" u="none" strike="noStrike" dirty="0">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6218" marR="6218" marT="6218" marB="0" anchor="ctr"/>
                </a:tc>
              </a:tr>
              <a:tr h="215374">
                <a:tc>
                  <a:txBody>
                    <a:bodyPr/>
                    <a:lstStyle/>
                    <a:p>
                      <a:pPr algn="ctr" fontAlgn="ctr"/>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PV Panel</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r>
              <a:tr h="215374">
                <a:tc>
                  <a:txBody>
                    <a:bodyPr/>
                    <a:lstStyle/>
                    <a:p>
                      <a:pPr algn="ctr" fontAlgn="ctr"/>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Charge Controller </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r>
              <a:tr h="215374">
                <a:tc>
                  <a:txBody>
                    <a:bodyPr/>
                    <a:lstStyle/>
                    <a:p>
                      <a:pPr algn="ctr" fontAlgn="ctr"/>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Battery</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6218" marR="6218" marT="6218" marB="0" anchor="ctr"/>
                </a:tc>
              </a:tr>
              <a:tr h="215374">
                <a:tc>
                  <a:txBody>
                    <a:bodyPr/>
                    <a:lstStyle/>
                    <a:p>
                      <a:pPr algn="ctr" fontAlgn="ctr"/>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Wiring and installation </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6218" marR="6218" marT="6218" marB="0" anchor="ctr"/>
                </a:tc>
              </a:tr>
              <a:tr h="215374">
                <a:tc>
                  <a:txBody>
                    <a:bodyPr/>
                    <a:lstStyle/>
                    <a:p>
                      <a:pPr algn="ctr" fontAlgn="ctr"/>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6218" marR="6218" marT="6218" marB="0" anchor="ctr"/>
                </a:tc>
                <a:tc>
                  <a:txBody>
                    <a:bodyPr/>
                    <a:lstStyle/>
                    <a:p>
                      <a:pPr algn="l" fontAlgn="ctr"/>
                      <a:r>
                        <a:rPr lang="en-US" sz="1200" u="none" strike="noStrike">
                          <a:effectLst/>
                        </a:rPr>
                        <a:t>Quality of the project management plan</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6218" marR="6218" marT="6218" marB="0" anchor="ctr"/>
                </a:tc>
              </a:tr>
              <a:tr h="229732">
                <a:tc>
                  <a:txBody>
                    <a:bodyPr/>
                    <a:lstStyle/>
                    <a:p>
                      <a:pPr algn="l" fontAlgn="ctr"/>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6218" marR="6218" marT="6218" marB="0" anchor="ctr"/>
                </a:tc>
                <a:tc>
                  <a:txBody>
                    <a:bodyPr/>
                    <a:lstStyle/>
                    <a:p>
                      <a:pPr algn="r" fontAlgn="ctr"/>
                      <a:r>
                        <a:rPr lang="en-US" sz="1200" u="none" strike="noStrike">
                          <a:effectLst/>
                        </a:rPr>
                        <a:t>Passing Marks (70 Marks)</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100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47</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14</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11</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17</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76</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dirty="0">
                          <a:effectLst/>
                        </a:rPr>
                        <a:t>71</a:t>
                      </a:r>
                      <a:endParaRPr lang="en-US" sz="1200" b="1" i="0" u="none" strike="noStrike" dirty="0">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71</a:t>
                      </a:r>
                      <a:endParaRPr lang="en-US" sz="1200" b="1" i="0" u="none" strike="noStrike">
                        <a:solidFill>
                          <a:srgbClr val="000000"/>
                        </a:solidFill>
                        <a:effectLst/>
                        <a:latin typeface="Times New Roman" panose="02020603050405020304" pitchFamily="18" charset="0"/>
                      </a:endParaRPr>
                    </a:p>
                  </a:txBody>
                  <a:tcPr marL="6218" marR="6218" marT="6218" marB="0" anchor="ctr"/>
                </a:tc>
              </a:tr>
              <a:tr h="229732">
                <a:tc>
                  <a:txBody>
                    <a:bodyPr/>
                    <a:lstStyle/>
                    <a:p>
                      <a:pPr algn="l" fontAlgn="ctr"/>
                      <a:r>
                        <a:rPr lang="en-US" sz="1200" u="none" strike="noStrike">
                          <a:effectLst/>
                        </a:rPr>
                        <a:t> </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r" fontAlgn="ctr"/>
                      <a:r>
                        <a:rPr lang="en-US" sz="1200" u="none" strike="noStrike">
                          <a:effectLst/>
                        </a:rPr>
                        <a:t>Total - A (Technical Weightage)</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37.60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56.00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11.20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8.80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13.60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60.80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56.80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56.80</a:t>
                      </a:r>
                      <a:endParaRPr lang="en-US" sz="1200" b="1" i="0" u="none" strike="noStrike">
                        <a:solidFill>
                          <a:srgbClr val="000000"/>
                        </a:solidFill>
                        <a:effectLst/>
                        <a:latin typeface="Times New Roman" panose="02020603050405020304" pitchFamily="18" charset="0"/>
                      </a:endParaRPr>
                    </a:p>
                  </a:txBody>
                  <a:tcPr marL="6218" marR="6218" marT="6218" marB="0" anchor="ctr"/>
                </a:tc>
              </a:tr>
              <a:tr h="201936">
                <a:tc gridSpan="2">
                  <a:txBody>
                    <a:bodyPr/>
                    <a:lstStyle/>
                    <a:p>
                      <a:pPr algn="r" fontAlgn="b"/>
                      <a:r>
                        <a:rPr lang="en-US" sz="1200" u="none" strike="noStrike">
                          <a:effectLst/>
                        </a:rPr>
                        <a:t>Total - B (Financial Weightage)</a:t>
                      </a:r>
                      <a:endParaRPr lang="en-US" sz="1200" b="1" i="0" u="none" strike="noStrike">
                        <a:solidFill>
                          <a:srgbClr val="000000"/>
                        </a:solidFill>
                        <a:effectLst/>
                        <a:latin typeface="Times New Roman" panose="02020603050405020304" pitchFamily="18" charset="0"/>
                      </a:endParaRPr>
                    </a:p>
                  </a:txBody>
                  <a:tcPr marL="6218" marR="6218" marT="6218" marB="0" anchor="b"/>
                </a:tc>
                <a:tc hMerge="1">
                  <a:txBody>
                    <a:bodyPr/>
                    <a:lstStyle/>
                    <a:p>
                      <a:endParaRPr lang="en-US"/>
                    </a:p>
                  </a:txBody>
                  <a:tcPr/>
                </a:tc>
                <a:tc>
                  <a:txBody>
                    <a:bodyPr/>
                    <a:lstStyle/>
                    <a:p>
                      <a:pPr algn="ctr" fontAlgn="ctr"/>
                      <a:r>
                        <a:rPr lang="en-US" sz="1200" u="none" strike="noStrike">
                          <a:effectLst/>
                        </a:rPr>
                        <a:t>20%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0.00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20.00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0.00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0.00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0.00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17.79</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dirty="0">
                          <a:effectLst/>
                        </a:rPr>
                        <a:t>16.87</a:t>
                      </a:r>
                      <a:endParaRPr lang="en-US" sz="1200" b="1" i="0" u="none" strike="noStrike" dirty="0">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16.52</a:t>
                      </a:r>
                      <a:endParaRPr lang="en-US" sz="1200" b="1" i="0" u="none" strike="noStrike">
                        <a:solidFill>
                          <a:srgbClr val="000000"/>
                        </a:solidFill>
                        <a:effectLst/>
                        <a:latin typeface="Times New Roman" panose="02020603050405020304" pitchFamily="18" charset="0"/>
                      </a:endParaRPr>
                    </a:p>
                  </a:txBody>
                  <a:tcPr marL="6218" marR="6218" marT="6218" marB="0" anchor="ctr"/>
                </a:tc>
              </a:tr>
              <a:tr h="397232">
                <a:tc gridSpan="2">
                  <a:txBody>
                    <a:bodyPr/>
                    <a:lstStyle/>
                    <a:p>
                      <a:pPr algn="ctr" fontAlgn="ctr"/>
                      <a:r>
                        <a:rPr lang="en-US" sz="1200" u="none" strike="noStrike">
                          <a:effectLst/>
                        </a:rPr>
                        <a:t>Grand Total</a:t>
                      </a:r>
                      <a:endParaRPr lang="en-US" sz="1200" b="1" i="0" u="none" strike="noStrike">
                        <a:solidFill>
                          <a:srgbClr val="000000"/>
                        </a:solidFill>
                        <a:effectLst/>
                        <a:latin typeface="Times New Roman" panose="02020603050405020304" pitchFamily="18" charset="0"/>
                      </a:endParaRPr>
                    </a:p>
                  </a:txBody>
                  <a:tcPr marL="6218" marR="6218" marT="6218" marB="0" anchor="ctr"/>
                </a:tc>
                <a:tc hMerge="1">
                  <a:txBody>
                    <a:bodyPr/>
                    <a:lstStyle/>
                    <a:p>
                      <a:endParaRPr lang="en-US"/>
                    </a:p>
                  </a:txBody>
                  <a:tcPr/>
                </a:tc>
                <a:tc>
                  <a:txBody>
                    <a:bodyPr/>
                    <a:lstStyle/>
                    <a:p>
                      <a:pPr algn="ctr" fontAlgn="ctr"/>
                      <a:r>
                        <a:rPr lang="en-US" sz="1200" u="none" strike="noStrike">
                          <a:effectLst/>
                        </a:rPr>
                        <a:t>100%</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37.60 </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76.00 </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11.20 </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8.80 </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13.60 </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a:effectLst/>
                        </a:rPr>
                        <a:t>78.59 </a:t>
                      </a:r>
                      <a:endParaRPr lang="en-US" sz="1200" b="1" i="0" u="none" strike="noStrike">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dirty="0">
                          <a:effectLst/>
                        </a:rPr>
                        <a:t>73.67 </a:t>
                      </a:r>
                      <a:endParaRPr lang="en-US" sz="1200" b="1" i="0" u="none" strike="noStrike" dirty="0">
                        <a:solidFill>
                          <a:srgbClr val="000000"/>
                        </a:solidFill>
                        <a:effectLst/>
                        <a:latin typeface="Times New Roman" panose="02020603050405020304" pitchFamily="18" charset="0"/>
                      </a:endParaRPr>
                    </a:p>
                  </a:txBody>
                  <a:tcPr marL="6218" marR="6218" marT="6218" marB="0" anchor="ctr"/>
                </a:tc>
                <a:tc>
                  <a:txBody>
                    <a:bodyPr/>
                    <a:lstStyle/>
                    <a:p>
                      <a:pPr algn="ctr" fontAlgn="ctr"/>
                      <a:r>
                        <a:rPr lang="en-US" sz="1200" u="none" strike="noStrike" dirty="0">
                          <a:effectLst/>
                        </a:rPr>
                        <a:t>73.32 </a:t>
                      </a:r>
                      <a:endParaRPr lang="en-US" sz="1200" b="1" i="0" u="none" strike="noStrike" dirty="0">
                        <a:solidFill>
                          <a:srgbClr val="000000"/>
                        </a:solidFill>
                        <a:effectLst/>
                        <a:latin typeface="Times New Roman" panose="02020603050405020304" pitchFamily="18" charset="0"/>
                      </a:endParaRPr>
                    </a:p>
                  </a:txBody>
                  <a:tcPr marL="6218" marR="6218" marT="6218" marB="0" anchor="ctr"/>
                </a:tc>
              </a:tr>
              <a:tr h="397232">
                <a:tc>
                  <a:txBody>
                    <a:bodyPr/>
                    <a:lstStyle/>
                    <a:p>
                      <a:pPr algn="l" fontAlgn="b"/>
                      <a:endParaRPr lang="en-US" sz="1200" b="0" i="0" u="none" strike="noStrike">
                        <a:solidFill>
                          <a:srgbClr val="000000"/>
                        </a:solidFill>
                        <a:effectLst/>
                        <a:latin typeface="Calibri" panose="020F0502020204030204" pitchFamily="34" charset="0"/>
                      </a:endParaRPr>
                    </a:p>
                  </a:txBody>
                  <a:tcPr marL="6218" marR="6218" marT="6218" marB="0" anchor="b"/>
                </a:tc>
                <a:tc gridSpan="10">
                  <a:txBody>
                    <a:bodyPr/>
                    <a:lstStyle/>
                    <a:p>
                      <a:pPr algn="l" fontAlgn="ctr"/>
                      <a:r>
                        <a:rPr lang="en-US" sz="1200" u="none" strike="noStrike" dirty="0">
                          <a:effectLst/>
                        </a:rPr>
                        <a:t>The Bid Evaluation Committee approved the Bid of   M/s F at an amount of Rs.13,512,801/- (Rupees Thirteen Million Five Hundred Twelve  Thousand Eight Hundred  One Only)</a:t>
                      </a:r>
                      <a:endParaRPr lang="en-US" sz="1200" b="1" i="0" u="none" strike="noStrike" dirty="0">
                        <a:solidFill>
                          <a:srgbClr val="000000"/>
                        </a:solidFill>
                        <a:effectLst/>
                        <a:latin typeface="Times New Roman" panose="02020603050405020304" pitchFamily="18" charset="0"/>
                      </a:endParaRPr>
                    </a:p>
                  </a:txBody>
                  <a:tcPr marL="6218" marR="6218" marT="621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C097C325-D489-406E-A293-BDF759B1C73A}" type="slidenum">
              <a:rPr lang="en-US" smtClean="0"/>
              <a:pPr/>
              <a:t>16</a:t>
            </a:fld>
            <a:endParaRPr lang="en-US"/>
          </a:p>
        </p:txBody>
      </p:sp>
      <p:sp>
        <p:nvSpPr>
          <p:cNvPr id="5" name="Title 4"/>
          <p:cNvSpPr>
            <a:spLocks noGrp="1"/>
          </p:cNvSpPr>
          <p:nvPr>
            <p:ph type="title"/>
          </p:nvPr>
        </p:nvSpPr>
        <p:spPr>
          <a:xfrm>
            <a:off x="436386" y="152400"/>
            <a:ext cx="8381260" cy="634753"/>
          </a:xfrm>
        </p:spPr>
        <p:txBody>
          <a:bodyPr/>
          <a:lstStyle/>
          <a:p>
            <a:r>
              <a:rPr lang="en-US" dirty="0" smtClean="0"/>
              <a:t>CASE STUDY </a:t>
            </a:r>
            <a:endParaRPr lang="en-US" dirty="0"/>
          </a:p>
        </p:txBody>
      </p:sp>
    </p:spTree>
    <p:extLst>
      <p:ext uri="{BB962C8B-B14F-4D97-AF65-F5344CB8AC3E}">
        <p14:creationId xmlns:p14="http://schemas.microsoft.com/office/powerpoint/2010/main" val="1551545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63113"/>
            <a:ext cx="8991600" cy="5066287"/>
          </a:xfrm>
        </p:spPr>
        <p:txBody>
          <a:bodyPr>
            <a:normAutofit/>
          </a:bodyPr>
          <a:lstStyle/>
          <a:p>
            <a:pPr>
              <a:defRPr/>
            </a:pPr>
            <a:r>
              <a:rPr lang="en-US" sz="2215" b="1" dirty="0" smtClean="0">
                <a:latin typeface="Times New Roman" pitchFamily="18" charset="0"/>
                <a:cs typeface="Times New Roman" pitchFamily="18" charset="0"/>
              </a:rPr>
              <a:t>Least</a:t>
            </a:r>
            <a:r>
              <a:rPr lang="en-US" sz="2215" dirty="0" smtClean="0">
                <a:latin typeface="Times New Roman" pitchFamily="18" charset="0"/>
                <a:cs typeface="Times New Roman" pitchFamily="18" charset="0"/>
              </a:rPr>
              <a:t> </a:t>
            </a:r>
            <a:r>
              <a:rPr lang="en-US" sz="2215" b="1" dirty="0">
                <a:latin typeface="Times New Roman" pitchFamily="18" charset="0"/>
                <a:cs typeface="Times New Roman" pitchFamily="18" charset="0"/>
              </a:rPr>
              <a:t>cost</a:t>
            </a:r>
            <a:r>
              <a:rPr lang="en-US" sz="2215" dirty="0">
                <a:latin typeface="Times New Roman" pitchFamily="18" charset="0"/>
                <a:cs typeface="Times New Roman" pitchFamily="18" charset="0"/>
              </a:rPr>
              <a:t> </a:t>
            </a:r>
            <a:r>
              <a:rPr lang="en-US" sz="2215" b="1" dirty="0">
                <a:latin typeface="Times New Roman" pitchFamily="18" charset="0"/>
                <a:cs typeface="Times New Roman" pitchFamily="18" charset="0"/>
              </a:rPr>
              <a:t>(selection):-</a:t>
            </a:r>
            <a:endParaRPr lang="en-US" sz="2215" dirty="0">
              <a:latin typeface="Times New Roman" pitchFamily="18" charset="0"/>
              <a:cs typeface="Times New Roman" pitchFamily="18" charset="0"/>
            </a:endParaRPr>
          </a:p>
          <a:p>
            <a:pPr marL="575910" indent="-474796">
              <a:buFont typeface="Wingdings 3" panose="05040102010807070707" pitchFamily="18" charset="2"/>
              <a:buAutoNum type="romanLcPeriod"/>
              <a:defRPr/>
            </a:pPr>
            <a:r>
              <a:rPr lang="en-US" sz="2215" dirty="0">
                <a:latin typeface="Times New Roman" pitchFamily="18" charset="0"/>
                <a:cs typeface="Times New Roman" pitchFamily="18" charset="0"/>
              </a:rPr>
              <a:t>This method will only be used for assignments of standard or routine nature, where well established practices and standards exist; </a:t>
            </a:r>
          </a:p>
          <a:p>
            <a:pPr marL="575910" indent="-474796">
              <a:buFont typeface="Wingdings 3" panose="05040102010807070707" pitchFamily="18" charset="2"/>
              <a:buAutoNum type="romanLcPeriod"/>
              <a:defRPr/>
            </a:pPr>
            <a:r>
              <a:rPr lang="en-US" sz="2215" b="1" dirty="0">
                <a:latin typeface="Times New Roman" pitchFamily="18" charset="0"/>
                <a:cs typeface="Times New Roman" pitchFamily="18" charset="0"/>
              </a:rPr>
              <a:t>Procedures for selection under least cost selection:</a:t>
            </a:r>
          </a:p>
          <a:p>
            <a:pPr marL="523155" indent="-422041">
              <a:buFont typeface="Wingdings 3" panose="05040102010807070707" pitchFamily="18" charset="2"/>
              <a:buAutoNum type="alphaLcParenR"/>
              <a:defRPr/>
            </a:pPr>
            <a:r>
              <a:rPr lang="en-US" sz="2215" dirty="0" smtClean="0">
                <a:latin typeface="Times New Roman" pitchFamily="18" charset="0"/>
                <a:cs typeface="Times New Roman" pitchFamily="18" charset="0"/>
              </a:rPr>
              <a:t>Following </a:t>
            </a:r>
            <a:r>
              <a:rPr lang="en-US" sz="2215" dirty="0">
                <a:latin typeface="Times New Roman" pitchFamily="18" charset="0"/>
                <a:cs typeface="Times New Roman" pitchFamily="18" charset="0"/>
              </a:rPr>
              <a:t>evaluation of technical proposals and opening of financial proposals, the applicant offering the lowest evaluated price shall be selected for discussions on technical issues if deemed necessary; and</a:t>
            </a:r>
          </a:p>
          <a:p>
            <a:pPr>
              <a:buFont typeface="Wingdings 3" panose="05040102010807070707" pitchFamily="18" charset="2"/>
              <a:buNone/>
              <a:defRPr/>
            </a:pPr>
            <a:r>
              <a:rPr lang="en-US" sz="2215" dirty="0">
                <a:latin typeface="Times New Roman" pitchFamily="18" charset="0"/>
                <a:cs typeface="Times New Roman" pitchFamily="18" charset="0"/>
              </a:rPr>
              <a:t>	</a:t>
            </a:r>
            <a:r>
              <a:rPr lang="en-US" sz="2215" dirty="0" smtClean="0">
                <a:latin typeface="Times New Roman" pitchFamily="18" charset="0"/>
                <a:cs typeface="Times New Roman" pitchFamily="18" charset="0"/>
              </a:rPr>
              <a:t>b</a:t>
            </a:r>
            <a:r>
              <a:rPr lang="en-US" sz="2215" dirty="0">
                <a:latin typeface="Times New Roman" pitchFamily="18" charset="0"/>
                <a:cs typeface="Times New Roman" pitchFamily="18" charset="0"/>
              </a:rPr>
              <a:t>) under this method proposals passing the technical score threshold shall then be treated equally and evaluated on the basis of cost only.</a:t>
            </a:r>
          </a:p>
          <a:p>
            <a:pPr>
              <a:buFont typeface="Wingdings 3" panose="05040102010807070707" pitchFamily="18" charset="2"/>
              <a:buNone/>
              <a:defRPr/>
            </a:pPr>
            <a:endParaRPr lang="en-US" sz="2215" dirty="0">
              <a:latin typeface="Times New Roman" pitchFamily="18" charset="0"/>
              <a:cs typeface="Times New Roman" pitchFamily="18" charset="0"/>
            </a:endParaRPr>
          </a:p>
          <a:p>
            <a:pPr>
              <a:defRPr/>
            </a:pPr>
            <a:endParaRPr lang="en-US" sz="2215" dirty="0">
              <a:latin typeface="Times New Roman" pitchFamily="18" charset="0"/>
              <a:cs typeface="Times New Roman" pitchFamily="18" charset="0"/>
            </a:endParaRPr>
          </a:p>
        </p:txBody>
      </p:sp>
      <p:sp>
        <p:nvSpPr>
          <p:cNvPr id="3" name="Title 2"/>
          <p:cNvSpPr>
            <a:spLocks noGrp="1"/>
          </p:cNvSpPr>
          <p:nvPr>
            <p:ph type="title"/>
          </p:nvPr>
        </p:nvSpPr>
        <p:spPr>
          <a:xfrm>
            <a:off x="327043" y="1113240"/>
            <a:ext cx="8229600" cy="449873"/>
          </a:xfrm>
        </p:spPr>
        <p:txBody>
          <a:bodyPr>
            <a:normAutofit fontScale="90000"/>
          </a:bodyPr>
          <a:lstStyle/>
          <a:p>
            <a:pPr>
              <a:defRPr/>
            </a:pPr>
            <a:r>
              <a:rPr lang="en-US" i="1" dirty="0" smtClean="0">
                <a:solidFill>
                  <a:schemeClr val="tx1"/>
                </a:solidFill>
              </a:rPr>
              <a:t>Least</a:t>
            </a:r>
            <a:r>
              <a:rPr lang="en-US" dirty="0" smtClean="0">
                <a:solidFill>
                  <a:schemeClr val="tx1"/>
                </a:solidFill>
              </a:rPr>
              <a:t> </a:t>
            </a:r>
            <a:r>
              <a:rPr lang="en-US" i="1" dirty="0" smtClean="0">
                <a:solidFill>
                  <a:schemeClr val="tx1"/>
                </a:solidFill>
              </a:rPr>
              <a:t>cost</a:t>
            </a:r>
            <a:r>
              <a:rPr lang="en-US" dirty="0" smtClean="0">
                <a:solidFill>
                  <a:schemeClr val="tx1"/>
                </a:solidFill>
              </a:rPr>
              <a:t> </a:t>
            </a:r>
            <a:r>
              <a:rPr lang="en-US" i="1" dirty="0" smtClean="0">
                <a:solidFill>
                  <a:schemeClr val="tx1"/>
                </a:solidFill>
              </a:rPr>
              <a:t>selection</a:t>
            </a:r>
            <a:endParaRPr lang="en-US" dirty="0">
              <a:solidFill>
                <a:schemeClr val="tx1"/>
              </a:solidFill>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121116B-36D8-4FE5-9014-2BF32816F89F}" type="slidenum">
              <a:rPr lang="en-US" altLang="en-US"/>
              <a:pPr eaLnBrk="1" hangingPunct="1"/>
              <a:t>17</a:t>
            </a:fld>
            <a:endParaRPr lang="en-US" altLang="en-US"/>
          </a:p>
        </p:txBody>
      </p:sp>
      <p:sp>
        <p:nvSpPr>
          <p:cNvPr id="5" name="Title 4"/>
          <p:cNvSpPr txBox="1">
            <a:spLocks/>
          </p:cNvSpPr>
          <p:nvPr/>
        </p:nvSpPr>
        <p:spPr>
          <a:xfrm>
            <a:off x="393093" y="324169"/>
            <a:ext cx="8381260" cy="63475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b="1" dirty="0" smtClean="0"/>
              <a:t>PROCURING CONSULTING SERVICES </a:t>
            </a:r>
            <a:br>
              <a:rPr lang="en-US" b="1" dirty="0" smtClean="0"/>
            </a:br>
            <a:endParaRPr lang="en-US" dirty="0"/>
          </a:p>
        </p:txBody>
      </p:sp>
    </p:spTree>
    <p:extLst>
      <p:ext uri="{BB962C8B-B14F-4D97-AF65-F5344CB8AC3E}">
        <p14:creationId xmlns:p14="http://schemas.microsoft.com/office/powerpoint/2010/main" val="2325951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380999" y="1371600"/>
            <a:ext cx="8407893" cy="4754879"/>
          </a:xfrm>
        </p:spPr>
        <p:txBody>
          <a:bodyPr>
            <a:normAutofit/>
          </a:bodyPr>
          <a:lstStyle/>
          <a:p>
            <a:r>
              <a:rPr lang="en-US" altLang="en-US" sz="2215" dirty="0">
                <a:latin typeface="Times New Roman" panose="02020603050405020304" pitchFamily="18" charset="0"/>
                <a:cs typeface="Times New Roman" panose="02020603050405020304" pitchFamily="18" charset="0"/>
              </a:rPr>
              <a:t>LCS is only appropriate for selecting consultants for very small assignments, of a standard or routine nature where well-established practices and standards exist. </a:t>
            </a:r>
          </a:p>
          <a:p>
            <a:endParaRPr lang="en-US" altLang="en-US" sz="2215" dirty="0">
              <a:latin typeface="Times New Roman" panose="02020603050405020304" pitchFamily="18" charset="0"/>
              <a:cs typeface="Times New Roman" panose="02020603050405020304" pitchFamily="18" charset="0"/>
            </a:endParaRPr>
          </a:p>
          <a:p>
            <a:r>
              <a:rPr lang="en-US" altLang="en-US" sz="2215" dirty="0">
                <a:latin typeface="Times New Roman" panose="02020603050405020304" pitchFamily="18" charset="0"/>
                <a:cs typeface="Times New Roman" panose="02020603050405020304" pitchFamily="18" charset="0"/>
              </a:rPr>
              <a:t>The RFP shall define the “minimum” qualifying mark for the “quality” and request the firms to submit at the same time technical and financial proposals in separate envelopes. </a:t>
            </a:r>
          </a:p>
          <a:p>
            <a:endParaRPr lang="en-US" altLang="en-US" sz="2215" dirty="0">
              <a:latin typeface="Times New Roman" panose="02020603050405020304" pitchFamily="18" charset="0"/>
              <a:cs typeface="Times New Roman" panose="02020603050405020304" pitchFamily="18" charset="0"/>
            </a:endParaRPr>
          </a:p>
          <a:p>
            <a:r>
              <a:rPr lang="en-US" altLang="en-US" sz="2215" dirty="0">
                <a:latin typeface="Times New Roman" panose="02020603050405020304" pitchFamily="18" charset="0"/>
                <a:cs typeface="Times New Roman" panose="02020603050405020304" pitchFamily="18" charset="0"/>
              </a:rPr>
              <a:t>Technical proposals will be opened first and evaluated. Those securing less than the minimum qualifying mark will be rejected, and the financial proposals of the rest will be opened in public.</a:t>
            </a:r>
          </a:p>
        </p:txBody>
      </p:sp>
      <p:sp>
        <p:nvSpPr>
          <p:cNvPr id="3" name="Title 2"/>
          <p:cNvSpPr>
            <a:spLocks noGrp="1"/>
          </p:cNvSpPr>
          <p:nvPr>
            <p:ph type="title"/>
          </p:nvPr>
        </p:nvSpPr>
        <p:spPr/>
        <p:txBody>
          <a:bodyPr/>
          <a:lstStyle/>
          <a:p>
            <a:pPr>
              <a:defRPr/>
            </a:pP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D2231D-CB66-4C01-BBC8-9739C4904A18}" type="slidenum">
              <a:rPr lang="en-US" altLang="en-US"/>
              <a:pPr eaLnBrk="1" hangingPunct="1"/>
              <a:t>18</a:t>
            </a:fld>
            <a:endParaRPr lang="en-US" altLang="en-US"/>
          </a:p>
        </p:txBody>
      </p:sp>
    </p:spTree>
    <p:extLst>
      <p:ext uri="{BB962C8B-B14F-4D97-AF65-F5344CB8AC3E}">
        <p14:creationId xmlns:p14="http://schemas.microsoft.com/office/powerpoint/2010/main" val="2430337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457200" y="1630973"/>
            <a:ext cx="8405446" cy="4400550"/>
          </a:xfrm>
        </p:spPr>
        <p:txBody>
          <a:bodyPr/>
          <a:lstStyle/>
          <a:p>
            <a:endParaRPr lang="en-US" altLang="en-US" dirty="0" smtClean="0"/>
          </a:p>
        </p:txBody>
      </p:sp>
      <p:sp>
        <p:nvSpPr>
          <p:cNvPr id="3" name="Title 2"/>
          <p:cNvSpPr>
            <a:spLocks noGrp="1"/>
          </p:cNvSpPr>
          <p:nvPr>
            <p:ph type="title"/>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1636338-FB9E-4E19-93ED-ECFC7308F3E7}" type="slidenum">
              <a:rPr lang="en-US" altLang="en-US"/>
              <a:pPr eaLnBrk="1" hangingPunct="1"/>
              <a:t>19</a:t>
            </a:fld>
            <a:endParaRPr lang="en-US" altLang="en-US"/>
          </a:p>
        </p:txBody>
      </p:sp>
      <p:pic>
        <p:nvPicPr>
          <p:cNvPr id="2867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1" y="461470"/>
            <a:ext cx="4953000" cy="6429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5849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990600" y="2209800"/>
            <a:ext cx="5574323" cy="1336431"/>
          </a:xfrm>
        </p:spPr>
        <p:txBody>
          <a:bodyPr>
            <a:normAutofit fontScale="90000"/>
          </a:bodyPr>
          <a:lstStyle/>
          <a:p>
            <a:pPr algn="ctr" eaLnBrk="1" hangingPunct="1">
              <a:defRPr/>
            </a:pPr>
            <a:r>
              <a:rPr lang="en-US" sz="3323" dirty="0"/>
              <a:t>PEC Bidding Documents and </a:t>
            </a:r>
            <a:br>
              <a:rPr lang="en-US" sz="3323" dirty="0"/>
            </a:br>
            <a:r>
              <a:rPr lang="en-US" sz="3323" dirty="0" smtClean="0"/>
              <a:t>KPK PROCUREMNT RUELS-2014</a:t>
            </a:r>
            <a:br>
              <a:rPr lang="en-US" sz="3323" dirty="0" smtClean="0"/>
            </a:br>
            <a:r>
              <a:rPr lang="en-US" sz="3323" dirty="0" smtClean="0"/>
              <a:t/>
            </a:r>
            <a:br>
              <a:rPr lang="en-US" sz="3323" dirty="0" smtClean="0"/>
            </a:br>
            <a:r>
              <a:rPr lang="en-US" sz="3323" dirty="0"/>
              <a:t/>
            </a:r>
            <a:br>
              <a:rPr lang="en-US" sz="3323" dirty="0"/>
            </a:br>
            <a:r>
              <a:rPr lang="en-US" sz="2215" dirty="0" smtClean="0"/>
              <a:t>Prof. Dr</a:t>
            </a:r>
            <a:r>
              <a:rPr lang="en-US" sz="2215" dirty="0"/>
              <a:t>. </a:t>
            </a:r>
            <a:r>
              <a:rPr lang="en-US" sz="2215" dirty="0" err="1"/>
              <a:t>Attaullah</a:t>
            </a:r>
            <a:r>
              <a:rPr lang="en-US" sz="2215" dirty="0"/>
              <a:t> Shah</a:t>
            </a:r>
          </a:p>
        </p:txBody>
      </p:sp>
    </p:spTree>
    <p:extLst>
      <p:ext uri="{BB962C8B-B14F-4D97-AF65-F5344CB8AC3E}">
        <p14:creationId xmlns:p14="http://schemas.microsoft.com/office/powerpoint/2010/main" val="893577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140677" y="1066800"/>
            <a:ext cx="9003323" cy="5791200"/>
          </a:xfrm>
        </p:spPr>
        <p:txBody>
          <a:bodyPr>
            <a:normAutofit fontScale="92500" lnSpcReduction="20000"/>
          </a:bodyPr>
          <a:lstStyle/>
          <a:p>
            <a:r>
              <a:rPr lang="en-US" altLang="en-US" sz="2215" b="1" i="1" dirty="0"/>
              <a:t>Quality</a:t>
            </a:r>
            <a:r>
              <a:rPr lang="en-US" altLang="en-US" sz="2215" dirty="0"/>
              <a:t> </a:t>
            </a:r>
            <a:r>
              <a:rPr lang="en-US" altLang="en-US" sz="2215" b="1" i="1" dirty="0"/>
              <a:t>based</a:t>
            </a:r>
            <a:r>
              <a:rPr lang="en-US" altLang="en-US" sz="2215" dirty="0"/>
              <a:t> </a:t>
            </a:r>
            <a:r>
              <a:rPr lang="en-US" altLang="en-US" sz="2215" b="1" i="1" dirty="0"/>
              <a:t>selection</a:t>
            </a:r>
          </a:p>
          <a:p>
            <a:r>
              <a:rPr lang="en-US" altLang="en-US" sz="2200" b="1" dirty="0" smtClean="0"/>
              <a:t>Quality</a:t>
            </a:r>
            <a:r>
              <a:rPr lang="en-US" altLang="en-US" sz="2200" dirty="0" smtClean="0"/>
              <a:t> </a:t>
            </a:r>
            <a:r>
              <a:rPr lang="en-US" altLang="en-US" sz="2200" b="1" dirty="0"/>
              <a:t>based</a:t>
            </a:r>
            <a:r>
              <a:rPr lang="en-US" altLang="en-US" sz="2200" dirty="0"/>
              <a:t> </a:t>
            </a:r>
            <a:r>
              <a:rPr lang="en-US" altLang="en-US" sz="2200" b="1" dirty="0"/>
              <a:t>selection:-</a:t>
            </a:r>
          </a:p>
          <a:p>
            <a:r>
              <a:rPr lang="en-US" altLang="en-US" sz="2200" dirty="0" smtClean="0">
                <a:latin typeface="Times New Roman" panose="02020603050405020304" pitchFamily="18" charset="0"/>
                <a:cs typeface="Times New Roman" panose="02020603050405020304" pitchFamily="18" charset="0"/>
              </a:rPr>
              <a:t>for </a:t>
            </a:r>
            <a:r>
              <a:rPr lang="en-US" altLang="en-US" sz="2200" dirty="0">
                <a:latin typeface="Times New Roman" panose="02020603050405020304" pitchFamily="18" charset="0"/>
                <a:cs typeface="Times New Roman" panose="02020603050405020304" pitchFamily="18" charset="0"/>
              </a:rPr>
              <a:t>highly specialized and complex assignments, where quality is the only </a:t>
            </a:r>
            <a:r>
              <a:rPr lang="en-US" altLang="en-US" sz="2200" dirty="0" smtClean="0">
                <a:latin typeface="Times New Roman" panose="02020603050405020304" pitchFamily="18" charset="0"/>
                <a:cs typeface="Times New Roman" panose="02020603050405020304" pitchFamily="18" charset="0"/>
              </a:rPr>
              <a:t>factor</a:t>
            </a:r>
          </a:p>
          <a:p>
            <a:r>
              <a:rPr lang="en-US" altLang="en-US" sz="2200" dirty="0" smtClean="0">
                <a:latin typeface="Times New Roman" panose="02020603050405020304" pitchFamily="18" charset="0"/>
                <a:cs typeface="Times New Roman" panose="02020603050405020304" pitchFamily="18" charset="0"/>
              </a:rPr>
              <a:t>Procuring </a:t>
            </a:r>
            <a:r>
              <a:rPr lang="en-US" altLang="en-US" sz="2200" dirty="0">
                <a:latin typeface="Times New Roman" panose="02020603050405020304" pitchFamily="18" charset="0"/>
                <a:cs typeface="Times New Roman" panose="02020603050405020304" pitchFamily="18" charset="0"/>
              </a:rPr>
              <a:t>agency </a:t>
            </a:r>
            <a:r>
              <a:rPr lang="en-US" altLang="en-US" sz="2200" dirty="0" smtClean="0">
                <a:latin typeface="Times New Roman" panose="02020603050405020304" pitchFamily="18" charset="0"/>
                <a:cs typeface="Times New Roman" panose="02020603050405020304" pitchFamily="18" charset="0"/>
              </a:rPr>
              <a:t>d </a:t>
            </a:r>
            <a:r>
              <a:rPr lang="en-US" altLang="en-US" sz="2200" dirty="0">
                <a:latin typeface="Times New Roman" panose="02020603050405020304" pitchFamily="18" charset="0"/>
                <a:cs typeface="Times New Roman" panose="02020603050405020304" pitchFamily="18" charset="0"/>
              </a:rPr>
              <a:t>shall record its reasons and </a:t>
            </a:r>
            <a:r>
              <a:rPr lang="en-US" altLang="en-US" sz="2200" dirty="0" smtClean="0">
                <a:latin typeface="Times New Roman" panose="02020603050405020304" pitchFamily="18" charset="0"/>
                <a:cs typeface="Times New Roman" panose="02020603050405020304" pitchFamily="18" charset="0"/>
              </a:rPr>
              <a:t>justifications</a:t>
            </a:r>
          </a:p>
          <a:p>
            <a:r>
              <a:rPr lang="en-US" altLang="en-US" sz="2200" b="1" dirty="0" smtClean="0">
                <a:latin typeface="Times New Roman" panose="02020603050405020304" pitchFamily="18" charset="0"/>
                <a:cs typeface="Times New Roman" panose="02020603050405020304" pitchFamily="18" charset="0"/>
              </a:rPr>
              <a:t>Procedures </a:t>
            </a:r>
            <a:r>
              <a:rPr lang="en-US" altLang="en-US" sz="2200" b="1" dirty="0">
                <a:latin typeface="Times New Roman" panose="02020603050405020304" pitchFamily="18" charset="0"/>
                <a:cs typeface="Times New Roman" panose="02020603050405020304" pitchFamily="18" charset="0"/>
              </a:rPr>
              <a:t>for selection under the quality based selection:</a:t>
            </a:r>
          </a:p>
          <a:p>
            <a:pPr>
              <a:buFont typeface="Wingdings 3" panose="05040102010807070707" pitchFamily="18" charset="2"/>
              <a:buNone/>
            </a:pPr>
            <a:r>
              <a:rPr lang="en-US" altLang="en-US" sz="2200" dirty="0">
                <a:latin typeface="Times New Roman" panose="02020603050405020304" pitchFamily="18" charset="0"/>
                <a:cs typeface="Times New Roman" panose="02020603050405020304" pitchFamily="18" charset="0"/>
              </a:rPr>
              <a:t> a) A request for expression of interest as laid down </a:t>
            </a:r>
            <a:r>
              <a:rPr lang="en-US" altLang="en-US" sz="2200" dirty="0" smtClean="0">
                <a:latin typeface="Times New Roman" panose="02020603050405020304" pitchFamily="18" charset="0"/>
                <a:cs typeface="Times New Roman" panose="02020603050405020304" pitchFamily="18" charset="0"/>
              </a:rPr>
              <a:t>is </a:t>
            </a:r>
            <a:r>
              <a:rPr lang="en-US" altLang="en-US" sz="2200" dirty="0">
                <a:latin typeface="Times New Roman" panose="02020603050405020304" pitchFamily="18" charset="0"/>
                <a:cs typeface="Times New Roman" panose="02020603050405020304" pitchFamily="18" charset="0"/>
              </a:rPr>
              <a:t>advertised to invite interested applicants or firms to contest;</a:t>
            </a:r>
          </a:p>
          <a:p>
            <a:pPr>
              <a:buFont typeface="Wingdings 3" panose="05040102010807070707" pitchFamily="18" charset="2"/>
              <a:buNone/>
            </a:pPr>
            <a:r>
              <a:rPr lang="en-US" altLang="en-US" sz="2200" dirty="0">
                <a:latin typeface="Times New Roman" panose="02020603050405020304" pitchFamily="18" charset="0"/>
                <a:cs typeface="Times New Roman" panose="02020603050405020304" pitchFamily="18" charset="0"/>
              </a:rPr>
              <a:t>b) A request for proposals shall be prepared and sent to short-listed consultants selected </a:t>
            </a:r>
          </a:p>
          <a:p>
            <a:pPr>
              <a:buFont typeface="Wingdings 3" panose="05040102010807070707" pitchFamily="18" charset="2"/>
              <a:buNone/>
            </a:pPr>
            <a:r>
              <a:rPr lang="en-US" altLang="en-US" sz="2200" dirty="0">
                <a:latin typeface="Times New Roman" panose="02020603050405020304" pitchFamily="18" charset="0"/>
                <a:cs typeface="Times New Roman" panose="02020603050405020304" pitchFamily="18" charset="0"/>
              </a:rPr>
              <a:t>Following the laid down criteria;</a:t>
            </a:r>
          </a:p>
          <a:p>
            <a:pPr>
              <a:buFont typeface="Wingdings 3" panose="05040102010807070707" pitchFamily="18" charset="2"/>
              <a:buNone/>
            </a:pPr>
            <a:r>
              <a:rPr lang="en-US" altLang="en-US" sz="2200" dirty="0" err="1">
                <a:latin typeface="Times New Roman" panose="02020603050405020304" pitchFamily="18" charset="0"/>
                <a:cs typeface="Times New Roman" panose="02020603050405020304" pitchFamily="18" charset="0"/>
              </a:rPr>
              <a:t>i</a:t>
            </a:r>
            <a:r>
              <a:rPr lang="en-US" altLang="en-US" sz="2200" dirty="0">
                <a:latin typeface="Times New Roman" panose="02020603050405020304" pitchFamily="18" charset="0"/>
                <a:cs typeface="Times New Roman" panose="02020603050405020304" pitchFamily="18" charset="0"/>
              </a:rPr>
              <a:t>) the evaluation of proposals shall be carried out in two stages in the following manner, namely: </a:t>
            </a:r>
            <a:r>
              <a:rPr lang="en-US" altLang="en-US" sz="2200" dirty="0" err="1">
                <a:latin typeface="Times New Roman" panose="02020603050405020304" pitchFamily="18" charset="0"/>
                <a:cs typeface="Times New Roman" panose="02020603050405020304" pitchFamily="18" charset="0"/>
              </a:rPr>
              <a:t>i</a:t>
            </a:r>
            <a:r>
              <a:rPr lang="en-US" altLang="en-US" sz="2200" dirty="0">
                <a:latin typeface="Times New Roman" panose="02020603050405020304" pitchFamily="18" charset="0"/>
                <a:cs typeface="Times New Roman" panose="02020603050405020304" pitchFamily="18" charset="0"/>
              </a:rPr>
              <a:t>)the technical proposals shall be evaluated and the procuring agency may discuss technical details, if it may deem necessary; </a:t>
            </a:r>
          </a:p>
          <a:p>
            <a:pPr>
              <a:buFont typeface="Wingdings 3" panose="05040102010807070707" pitchFamily="18" charset="2"/>
              <a:buNone/>
            </a:pPr>
            <a:r>
              <a:rPr lang="en-US" altLang="en-US" sz="2200" dirty="0">
                <a:latin typeface="Times New Roman" panose="02020603050405020304" pitchFamily="18" charset="0"/>
                <a:cs typeface="Times New Roman" panose="02020603050405020304" pitchFamily="18" charset="0"/>
              </a:rPr>
              <a:t>ii) The financial proposals of technically responsive or highest ranked proposal only shall be opened in the presence of the applicants or their representatives who may wish to attend the opening session; and </a:t>
            </a:r>
          </a:p>
          <a:p>
            <a:pPr marL="45720" indent="0">
              <a:buNone/>
            </a:pPr>
            <a:r>
              <a:rPr lang="en-US" altLang="en-US" sz="2200" dirty="0">
                <a:latin typeface="Times New Roman" panose="02020603050405020304" pitchFamily="18" charset="0"/>
                <a:cs typeface="Times New Roman" panose="02020603050405020304" pitchFamily="18" charset="0"/>
              </a:rPr>
              <a:t>iii)	Highest ranked proposal is accepted, if it suits to the procuring agency in all respects.</a:t>
            </a:r>
          </a:p>
          <a:p>
            <a:endParaRPr lang="en-US" altLang="en-US" dirty="0" smtClean="0">
              <a:latin typeface="Times New Roman" panose="02020603050405020304" pitchFamily="18" charset="0"/>
              <a:cs typeface="Times New Roman" panose="02020603050405020304" pitchFamily="18" charset="0"/>
            </a:endParaRPr>
          </a:p>
          <a:p>
            <a:endParaRPr lang="en-US" alt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0" y="545123"/>
            <a:ext cx="9144000" cy="309196"/>
          </a:xfrm>
        </p:spPr>
        <p:txBody>
          <a:bodyPr>
            <a:noAutofit/>
          </a:bodyPr>
          <a:lstStyle/>
          <a:p>
            <a:pPr>
              <a:defRPr/>
            </a:pPr>
            <a:r>
              <a:rPr lang="en-US" sz="2585" dirty="0"/>
              <a:t>Methods for Selection of Consultants/Consulting Firms</a:t>
            </a:r>
            <a:br>
              <a:rPr lang="en-US" sz="2585" dirty="0"/>
            </a:br>
            <a:endParaRPr lang="en-US" sz="2585"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3402446-CE4D-46EB-A4EB-6DC5B772536A}" type="slidenum">
              <a:rPr lang="en-US" altLang="en-US"/>
              <a:pPr eaLnBrk="1" hangingPunct="1"/>
              <a:t>20</a:t>
            </a:fld>
            <a:endParaRPr lang="en-US" altLang="en-US"/>
          </a:p>
        </p:txBody>
      </p:sp>
    </p:spTree>
    <p:extLst>
      <p:ext uri="{BB962C8B-B14F-4D97-AF65-F5344CB8AC3E}">
        <p14:creationId xmlns:p14="http://schemas.microsoft.com/office/powerpoint/2010/main" val="3449688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211015" y="1091418"/>
            <a:ext cx="8932985" cy="5263662"/>
          </a:xfrm>
        </p:spPr>
        <p:txBody>
          <a:bodyPr>
            <a:normAutofit fontScale="92500" lnSpcReduction="20000"/>
          </a:bodyPr>
          <a:lstStyle/>
          <a:p>
            <a:r>
              <a:rPr lang="en-US" altLang="en-US" sz="2585" b="1" dirty="0">
                <a:latin typeface="Times New Roman" panose="02020603050405020304" pitchFamily="18" charset="0"/>
                <a:cs typeface="Times New Roman" panose="02020603050405020304" pitchFamily="18" charset="0"/>
              </a:rPr>
              <a:t>Procedures for selection under the quality based selection:</a:t>
            </a:r>
          </a:p>
          <a:p>
            <a:pPr>
              <a:buFont typeface="Wingdings 3" panose="05040102010807070707" pitchFamily="18" charset="2"/>
              <a:buNone/>
            </a:pPr>
            <a:r>
              <a:rPr lang="en-US" altLang="en-US" sz="2585" dirty="0">
                <a:latin typeface="Times New Roman" panose="02020603050405020304" pitchFamily="18" charset="0"/>
                <a:cs typeface="Times New Roman" panose="02020603050405020304" pitchFamily="18" charset="0"/>
              </a:rPr>
              <a:t> a) </a:t>
            </a:r>
            <a:r>
              <a:rPr lang="en-US" altLang="en-US" sz="2215" dirty="0">
                <a:latin typeface="Times New Roman" panose="02020603050405020304" pitchFamily="18" charset="0"/>
                <a:cs typeface="Times New Roman" panose="02020603050405020304" pitchFamily="18" charset="0"/>
              </a:rPr>
              <a:t>A request for expression of interest as laid down under regulation 5 is advertised to invite interested applicants or firms to contest;</a:t>
            </a:r>
          </a:p>
          <a:p>
            <a:pPr>
              <a:buFont typeface="Wingdings 3" panose="05040102010807070707" pitchFamily="18" charset="2"/>
              <a:buNone/>
            </a:pPr>
            <a:r>
              <a:rPr lang="en-US" altLang="en-US" sz="2215" dirty="0">
                <a:latin typeface="Times New Roman" panose="02020603050405020304" pitchFamily="18" charset="0"/>
                <a:cs typeface="Times New Roman" panose="02020603050405020304" pitchFamily="18" charset="0"/>
              </a:rPr>
              <a:t>b) A request for proposals shall be prepared and sent to short-listed consultants selected </a:t>
            </a:r>
          </a:p>
          <a:p>
            <a:pPr>
              <a:buFont typeface="Wingdings 3" panose="05040102010807070707" pitchFamily="18" charset="2"/>
              <a:buNone/>
            </a:pPr>
            <a:r>
              <a:rPr lang="en-US" altLang="en-US" sz="2215" dirty="0">
                <a:latin typeface="Times New Roman" panose="02020603050405020304" pitchFamily="18" charset="0"/>
                <a:cs typeface="Times New Roman" panose="02020603050405020304" pitchFamily="18" charset="0"/>
              </a:rPr>
              <a:t>Following the laid down criteria;</a:t>
            </a:r>
          </a:p>
          <a:p>
            <a:pPr>
              <a:buFont typeface="Wingdings 3" panose="05040102010807070707" pitchFamily="18" charset="2"/>
              <a:buNone/>
            </a:pPr>
            <a:r>
              <a:rPr lang="en-US" altLang="en-US" sz="2215" dirty="0" err="1">
                <a:latin typeface="Times New Roman" panose="02020603050405020304" pitchFamily="18" charset="0"/>
                <a:cs typeface="Times New Roman" panose="02020603050405020304" pitchFamily="18" charset="0"/>
              </a:rPr>
              <a:t>i</a:t>
            </a:r>
            <a:r>
              <a:rPr lang="en-US" altLang="en-US" sz="2215" dirty="0">
                <a:latin typeface="Times New Roman" panose="02020603050405020304" pitchFamily="18" charset="0"/>
                <a:cs typeface="Times New Roman" panose="02020603050405020304" pitchFamily="18" charset="0"/>
              </a:rPr>
              <a:t>) the evaluation of proposals shall be carried out in two stages in the following manner, namely: </a:t>
            </a:r>
            <a:r>
              <a:rPr lang="en-US" altLang="en-US" sz="2215" dirty="0" err="1">
                <a:latin typeface="Times New Roman" panose="02020603050405020304" pitchFamily="18" charset="0"/>
                <a:cs typeface="Times New Roman" panose="02020603050405020304" pitchFamily="18" charset="0"/>
              </a:rPr>
              <a:t>i</a:t>
            </a:r>
            <a:r>
              <a:rPr lang="en-US" altLang="en-US" sz="2215" dirty="0">
                <a:latin typeface="Times New Roman" panose="02020603050405020304" pitchFamily="18" charset="0"/>
                <a:cs typeface="Times New Roman" panose="02020603050405020304" pitchFamily="18" charset="0"/>
              </a:rPr>
              <a:t>)the technical proposals shall be evaluated and the procuring agency may discuss technical details, if it may deem necessary; </a:t>
            </a:r>
          </a:p>
          <a:p>
            <a:pPr>
              <a:buFont typeface="Wingdings 3" panose="05040102010807070707" pitchFamily="18" charset="2"/>
              <a:buNone/>
            </a:pPr>
            <a:r>
              <a:rPr lang="en-US" altLang="en-US" sz="2215" dirty="0">
                <a:latin typeface="Times New Roman" panose="02020603050405020304" pitchFamily="18" charset="0"/>
                <a:cs typeface="Times New Roman" panose="02020603050405020304" pitchFamily="18" charset="0"/>
              </a:rPr>
              <a:t>ii) The financial proposals of technically responsive or highest ranked proposal only shall be opened in the presence of the applicants or their representatives who may wish to attend the opening session; and </a:t>
            </a:r>
          </a:p>
          <a:p>
            <a:r>
              <a:rPr lang="en-US" altLang="en-US" sz="2215" dirty="0">
                <a:latin typeface="Times New Roman" panose="02020603050405020304" pitchFamily="18" charset="0"/>
                <a:cs typeface="Times New Roman" panose="02020603050405020304" pitchFamily="18" charset="0"/>
              </a:rPr>
              <a:t>iii)	Highest ranked proposal is accepted, if it suits to the procuring agency in all respects.</a:t>
            </a:r>
          </a:p>
          <a:p>
            <a:r>
              <a:rPr lang="en-US" altLang="en-US" sz="2585" dirty="0">
                <a:latin typeface="Times New Roman" panose="02020603050405020304" pitchFamily="18" charset="0"/>
                <a:cs typeface="Times New Roman" panose="02020603050405020304" pitchFamily="18" charset="0"/>
              </a:rPr>
              <a:t> </a:t>
            </a:r>
          </a:p>
          <a:p>
            <a:endParaRPr lang="en-US"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3B0F77E-4FA0-4BBD-A3D1-35A458A688AA}" type="slidenum">
              <a:rPr lang="en-US" altLang="en-US"/>
              <a:pPr eaLnBrk="1" hangingPunct="1"/>
              <a:t>21</a:t>
            </a:fld>
            <a:endParaRPr lang="en-US" altLang="en-US"/>
          </a:p>
        </p:txBody>
      </p:sp>
    </p:spTree>
    <p:extLst>
      <p:ext uri="{BB962C8B-B14F-4D97-AF65-F5344CB8AC3E}">
        <p14:creationId xmlns:p14="http://schemas.microsoft.com/office/powerpoint/2010/main" val="1833537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p:txBody>
          <a:bodyPr/>
          <a:lstStyle/>
          <a:p>
            <a:endParaRPr lang="en-US" altLang="en-US" smtClean="0"/>
          </a:p>
        </p:txBody>
      </p:sp>
      <p:sp>
        <p:nvSpPr>
          <p:cNvPr id="3" name="Title 2"/>
          <p:cNvSpPr>
            <a:spLocks noGrp="1"/>
          </p:cNvSpPr>
          <p:nvPr>
            <p:ph type="title"/>
          </p:nvPr>
        </p:nvSpPr>
        <p:spPr/>
        <p:txBody>
          <a:bodyPr/>
          <a:lstStyle/>
          <a:p>
            <a:pPr>
              <a:defRPr/>
            </a:pP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355BFE8-B3A8-4FB2-998A-D9700425023E}" type="slidenum">
              <a:rPr lang="en-US" altLang="en-US"/>
              <a:pPr eaLnBrk="1" hangingPunct="1"/>
              <a:t>22</a:t>
            </a:fld>
            <a:endParaRPr lang="en-US" altLang="en-US"/>
          </a:p>
        </p:txBody>
      </p:sp>
      <p:pic>
        <p:nvPicPr>
          <p:cNvPr id="2150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63770"/>
            <a:ext cx="4759569" cy="644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9811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99"/>
            <a:ext cx="8229600" cy="4665785"/>
          </a:xfrm>
        </p:spPr>
        <p:txBody>
          <a:bodyPr/>
          <a:lstStyle/>
          <a:p>
            <a:pPr>
              <a:defRPr/>
            </a:pPr>
            <a:r>
              <a:rPr lang="en-US" sz="2215" b="1" dirty="0">
                <a:latin typeface="Times New Roman" pitchFamily="18" charset="0"/>
                <a:cs typeface="Times New Roman" pitchFamily="18" charset="0"/>
              </a:rPr>
              <a:t>QBS is appropriate when:</a:t>
            </a:r>
          </a:p>
          <a:p>
            <a:pPr marL="575910" indent="-474796">
              <a:buFont typeface="Wingdings 3" panose="05040102010807070707" pitchFamily="18" charset="2"/>
              <a:buAutoNum type="romanLcPeriod"/>
              <a:defRPr/>
            </a:pPr>
            <a:r>
              <a:rPr lang="en-US" sz="2215" dirty="0">
                <a:latin typeface="Times New Roman" pitchFamily="18" charset="0"/>
                <a:cs typeface="Times New Roman" pitchFamily="18" charset="0"/>
              </a:rPr>
              <a:t>Assignments are complex or highly specialized making it difficult to define precise TORs and the required input from the consultants;</a:t>
            </a:r>
          </a:p>
          <a:p>
            <a:pPr marL="575910" indent="-474796">
              <a:buNone/>
              <a:defRPr/>
            </a:pPr>
            <a:endParaRPr lang="en-US" sz="2215" dirty="0">
              <a:latin typeface="Times New Roman" pitchFamily="18" charset="0"/>
              <a:cs typeface="Times New Roman" pitchFamily="18" charset="0"/>
            </a:endParaRPr>
          </a:p>
          <a:p>
            <a:pPr marL="628665" indent="-527552">
              <a:buFont typeface="Wingdings 3" panose="05040102010807070707" pitchFamily="18" charset="2"/>
              <a:buAutoNum type="romanLcPeriod" startAt="2"/>
              <a:defRPr/>
            </a:pPr>
            <a:r>
              <a:rPr lang="en-US" sz="2215" dirty="0">
                <a:latin typeface="Times New Roman" pitchFamily="18" charset="0"/>
                <a:cs typeface="Times New Roman" pitchFamily="18" charset="0"/>
              </a:rPr>
              <a:t>Assignments where the downstream impact is so large that the quality of the services is of overriding importance for the outcome of the project; and</a:t>
            </a:r>
          </a:p>
          <a:p>
            <a:pPr marL="628665" indent="-527552">
              <a:buNone/>
              <a:defRPr/>
            </a:pPr>
            <a:endParaRPr lang="en-US" sz="2215" dirty="0">
              <a:latin typeface="Times New Roman" pitchFamily="18" charset="0"/>
              <a:cs typeface="Times New Roman" pitchFamily="18" charset="0"/>
            </a:endParaRPr>
          </a:p>
          <a:p>
            <a:pPr marL="628665" indent="-527552">
              <a:buFont typeface="Wingdings 3" panose="05040102010807070707" pitchFamily="18" charset="2"/>
              <a:buAutoNum type="romanLcPeriod" startAt="2"/>
              <a:defRPr/>
            </a:pPr>
            <a:r>
              <a:rPr lang="en-US" sz="2215" dirty="0">
                <a:latin typeface="Times New Roman" pitchFamily="18" charset="0"/>
                <a:cs typeface="Times New Roman" pitchFamily="18" charset="0"/>
              </a:rPr>
              <a:t>Assignments that can be carried out in substantially different ways such that financial proposals may be difficult to compare.</a:t>
            </a:r>
          </a:p>
          <a:p>
            <a:pPr>
              <a:defRPr/>
            </a:pPr>
            <a:endParaRPr lang="en-US" sz="2215"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0D5ADEF-CECD-4D45-B91D-8F33EDC08CFB}" type="slidenum">
              <a:rPr lang="en-US" altLang="en-US"/>
              <a:pPr eaLnBrk="1" hangingPunct="1"/>
              <a:t>23</a:t>
            </a:fld>
            <a:endParaRPr lang="en-US" altLang="en-US"/>
          </a:p>
        </p:txBody>
      </p:sp>
    </p:spTree>
    <p:extLst>
      <p:ext uri="{BB962C8B-B14F-4D97-AF65-F5344CB8AC3E}">
        <p14:creationId xmlns:p14="http://schemas.microsoft.com/office/powerpoint/2010/main" val="684509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304800" y="1219201"/>
            <a:ext cx="8512846" cy="5135880"/>
          </a:xfrm>
        </p:spPr>
        <p:txBody>
          <a:bodyPr>
            <a:noAutofit/>
          </a:bodyPr>
          <a:lstStyle/>
          <a:p>
            <a:pPr>
              <a:buFont typeface="Wingdings 3" panose="05040102010807070707" pitchFamily="18" charset="2"/>
              <a:buNone/>
            </a:pPr>
            <a:r>
              <a:rPr lang="en-US" altLang="en-US" dirty="0" err="1" smtClean="0">
                <a:latin typeface="Times New Roman" panose="02020603050405020304" pitchFamily="18" charset="0"/>
                <a:cs typeface="Times New Roman" panose="02020603050405020304" pitchFamily="18" charset="0"/>
              </a:rPr>
              <a:t>i</a:t>
            </a:r>
            <a:r>
              <a:rPr lang="en-US" altLang="en-US" dirty="0">
                <a:latin typeface="Times New Roman" panose="02020603050405020304" pitchFamily="18" charset="0"/>
                <a:cs typeface="Times New Roman" panose="02020603050405020304" pitchFamily="18" charset="0"/>
              </a:rPr>
              <a:t>. This method </a:t>
            </a:r>
            <a:r>
              <a:rPr lang="en-US" altLang="en-US" dirty="0" smtClean="0">
                <a:latin typeface="Times New Roman" panose="02020603050405020304" pitchFamily="18" charset="0"/>
                <a:cs typeface="Times New Roman" panose="02020603050405020304" pitchFamily="18" charset="0"/>
              </a:rPr>
              <a:t>shall </a:t>
            </a:r>
            <a:r>
              <a:rPr lang="en-US" altLang="en-US" dirty="0">
                <a:latin typeface="Times New Roman" panose="02020603050405020304" pitchFamily="18" charset="0"/>
                <a:cs typeface="Times New Roman" panose="02020603050405020304" pitchFamily="18" charset="0"/>
              </a:rPr>
              <a:t>be used where high quality is the prime consideration while cost is a secondary consideration;</a:t>
            </a:r>
          </a:p>
          <a:p>
            <a:pPr>
              <a:buFont typeface="Wingdings 3" panose="05040102010807070707" pitchFamily="18" charset="2"/>
              <a:buNone/>
            </a:pPr>
            <a:r>
              <a:rPr lang="en-US" altLang="en-US" dirty="0">
                <a:latin typeface="Times New Roman" panose="02020603050405020304" pitchFamily="18" charset="0"/>
                <a:cs typeface="Times New Roman" panose="02020603050405020304" pitchFamily="18" charset="0"/>
              </a:rPr>
              <a:t>ii. </a:t>
            </a:r>
            <a:r>
              <a:rPr lang="en-US" altLang="en-US" b="1" dirty="0">
                <a:latin typeface="Times New Roman" panose="02020603050405020304" pitchFamily="18" charset="0"/>
                <a:cs typeface="Times New Roman" panose="02020603050405020304" pitchFamily="18" charset="0"/>
              </a:rPr>
              <a:t>Procedures for Selection under the Quality and Cost Based Selection (QCBS).</a:t>
            </a:r>
          </a:p>
          <a:p>
            <a:pPr>
              <a:buFont typeface="Wingdings 3" panose="05040102010807070707" pitchFamily="18" charset="2"/>
              <a:buNone/>
            </a:pPr>
            <a:r>
              <a:rPr lang="en-US" altLang="en-US" dirty="0">
                <a:latin typeface="Times New Roman" panose="02020603050405020304" pitchFamily="18" charset="0"/>
                <a:cs typeface="Times New Roman" panose="02020603050405020304" pitchFamily="18" charset="0"/>
              </a:rPr>
              <a:t>a)   A Request for Expression of Interest (EOI) as laid </a:t>
            </a:r>
            <a:r>
              <a:rPr lang="en-US" altLang="en-US" dirty="0" smtClean="0">
                <a:latin typeface="Times New Roman" panose="02020603050405020304" pitchFamily="18" charset="0"/>
                <a:cs typeface="Times New Roman" panose="02020603050405020304" pitchFamily="18" charset="0"/>
              </a:rPr>
              <a:t>down </a:t>
            </a:r>
            <a:r>
              <a:rPr lang="en-US" altLang="en-US" dirty="0">
                <a:latin typeface="Times New Roman" panose="02020603050405020304" pitchFamily="18" charset="0"/>
                <a:cs typeface="Times New Roman" panose="02020603050405020304" pitchFamily="18" charset="0"/>
              </a:rPr>
              <a:t>is advertised to invite interested applicants/firms to contest </a:t>
            </a:r>
          </a:p>
          <a:p>
            <a:pPr>
              <a:buFont typeface="Wingdings 3" panose="05040102010807070707" pitchFamily="18" charset="2"/>
              <a:buNone/>
            </a:pPr>
            <a:r>
              <a:rPr lang="en-US" altLang="en-US" dirty="0">
                <a:latin typeface="Times New Roman" panose="02020603050405020304" pitchFamily="18" charset="0"/>
                <a:cs typeface="Times New Roman" panose="02020603050405020304" pitchFamily="18" charset="0"/>
              </a:rPr>
              <a:t>b) A Request for Proposals (RFP) shall be prepared and sent to short-listed consultants selected following the laid down criteria; </a:t>
            </a:r>
          </a:p>
          <a:p>
            <a:pPr>
              <a:buFont typeface="Wingdings 3" panose="05040102010807070707" pitchFamily="18" charset="2"/>
              <a:buNone/>
            </a:pPr>
            <a:r>
              <a:rPr lang="en-US" altLang="en-US" dirty="0">
                <a:latin typeface="Times New Roman" panose="02020603050405020304" pitchFamily="18" charset="0"/>
                <a:cs typeface="Times New Roman" panose="02020603050405020304" pitchFamily="18" charset="0"/>
              </a:rPr>
              <a:t> c) The evaluation of proposals shall be carried out in two (2) stages in the following manner:  </a:t>
            </a:r>
            <a:r>
              <a:rPr lang="en-US" altLang="en-US" dirty="0" err="1">
                <a:latin typeface="Times New Roman" panose="02020603050405020304" pitchFamily="18" charset="0"/>
                <a:cs typeface="Times New Roman" panose="02020603050405020304" pitchFamily="18" charset="0"/>
              </a:rPr>
              <a:t>i</a:t>
            </a:r>
            <a:r>
              <a:rPr lang="en-US" altLang="en-US" dirty="0">
                <a:latin typeface="Times New Roman" panose="02020603050405020304" pitchFamily="18" charset="0"/>
                <a:cs typeface="Times New Roman" panose="02020603050405020304" pitchFamily="18" charset="0"/>
              </a:rPr>
              <a:t>)	the Technical Proposals shall be evaluated and the procuring agency may discuss technical details, if deem necessary;  </a:t>
            </a:r>
            <a:r>
              <a:rPr lang="en-US" altLang="en-US" dirty="0" smtClean="0">
                <a:latin typeface="Times New Roman" panose="02020603050405020304" pitchFamily="18" charset="0"/>
                <a:cs typeface="Times New Roman" panose="02020603050405020304" pitchFamily="18" charset="0"/>
              </a:rPr>
              <a:t>ii) the </a:t>
            </a:r>
            <a:r>
              <a:rPr lang="en-US" altLang="en-US" dirty="0">
                <a:latin typeface="Times New Roman" panose="02020603050405020304" pitchFamily="18" charset="0"/>
                <a:cs typeface="Times New Roman" panose="02020603050405020304" pitchFamily="18" charset="0"/>
              </a:rPr>
              <a:t>financial proposals of technically responsive proposals shall be opened in the presence of the applicants or their representatives who may wish to attend the opening session; and iii) a combined evaluation of technical and financial proposals shall follow and the applicant with the winning proposal will be accepted.</a:t>
            </a:r>
          </a:p>
          <a:p>
            <a:r>
              <a:rPr lang="en-US" altLang="en-US" dirty="0">
                <a:latin typeface="Times New Roman" panose="02020603050405020304" pitchFamily="18" charset="0"/>
                <a:cs typeface="Times New Roman" panose="02020603050405020304" pitchFamily="18" charset="0"/>
              </a:rPr>
              <a:t> </a:t>
            </a:r>
          </a:p>
          <a:p>
            <a:endParaRPr lang="en-US" alt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517281"/>
            <a:ext cx="8229600" cy="871903"/>
          </a:xfrm>
        </p:spPr>
        <p:txBody>
          <a:bodyPr/>
          <a:lstStyle/>
          <a:p>
            <a:pPr>
              <a:defRPr/>
            </a:pPr>
            <a:r>
              <a:rPr lang="en-US" i="1" dirty="0" smtClean="0"/>
              <a:t>Quality</a:t>
            </a:r>
            <a:r>
              <a:rPr lang="en-US" dirty="0" smtClean="0"/>
              <a:t> </a:t>
            </a:r>
            <a:r>
              <a:rPr lang="en-US" i="1" dirty="0" smtClean="0"/>
              <a:t>and</a:t>
            </a:r>
            <a:r>
              <a:rPr lang="en-US" dirty="0" smtClean="0"/>
              <a:t> </a:t>
            </a:r>
            <a:r>
              <a:rPr lang="en-US" i="1" dirty="0" smtClean="0"/>
              <a:t>cost</a:t>
            </a:r>
            <a:r>
              <a:rPr lang="en-US" dirty="0" smtClean="0"/>
              <a:t> </a:t>
            </a:r>
            <a:r>
              <a:rPr lang="en-US" i="1" dirty="0" smtClean="0"/>
              <a:t>based</a:t>
            </a:r>
            <a:r>
              <a:rPr lang="en-US" dirty="0" smtClean="0"/>
              <a:t> </a:t>
            </a:r>
            <a:r>
              <a:rPr lang="en-US" i="1" dirty="0" smtClean="0"/>
              <a:t>selection</a:t>
            </a:r>
            <a:endParaRPr lang="en-US" b="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7926CB8-69E6-41C2-8E91-D15E28A315D0}" type="slidenum">
              <a:rPr lang="en-US" altLang="en-US"/>
              <a:pPr eaLnBrk="1" hangingPunct="1"/>
              <a:t>24</a:t>
            </a:fld>
            <a:endParaRPr lang="en-US" altLang="en-US"/>
          </a:p>
        </p:txBody>
      </p:sp>
    </p:spTree>
    <p:extLst>
      <p:ext uri="{BB962C8B-B14F-4D97-AF65-F5344CB8AC3E}">
        <p14:creationId xmlns:p14="http://schemas.microsoft.com/office/powerpoint/2010/main" val="3485325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228600" y="1221065"/>
            <a:ext cx="8405446" cy="5263662"/>
          </a:xfrm>
        </p:spPr>
        <p:txBody>
          <a:bodyPr/>
          <a:lstStyle/>
          <a:p>
            <a:r>
              <a:rPr lang="en-US" altLang="en-US" sz="2215" dirty="0">
                <a:latin typeface="Times New Roman" panose="02020603050405020304" pitchFamily="18" charset="0"/>
                <a:cs typeface="Times New Roman" panose="02020603050405020304" pitchFamily="18" charset="0"/>
              </a:rPr>
              <a:t>QCBS will be used where high quality is the prime consideration while cost is a secondary consideration. Since under QCBS the cost of the proposed services is a factor in the selection, this method is appropriate when:</a:t>
            </a:r>
          </a:p>
          <a:p>
            <a:r>
              <a:rPr lang="en-US" altLang="en-US" sz="2215" dirty="0" err="1">
                <a:latin typeface="Times New Roman" panose="02020603050405020304" pitchFamily="18" charset="0"/>
                <a:cs typeface="Times New Roman" panose="02020603050405020304" pitchFamily="18" charset="0"/>
              </a:rPr>
              <a:t>i</a:t>
            </a:r>
            <a:r>
              <a:rPr lang="en-US" altLang="en-US" sz="2215" dirty="0">
                <a:latin typeface="Times New Roman" panose="02020603050405020304" pitchFamily="18" charset="0"/>
                <a:cs typeface="Times New Roman" panose="02020603050405020304" pitchFamily="18" charset="0"/>
              </a:rPr>
              <a:t>.	The scope of work can be precisely defined;</a:t>
            </a:r>
          </a:p>
          <a:p>
            <a:r>
              <a:rPr lang="en-US" altLang="en-US" sz="2215" dirty="0">
                <a:latin typeface="Times New Roman" panose="02020603050405020304" pitchFamily="18" charset="0"/>
                <a:cs typeface="Times New Roman" panose="02020603050405020304" pitchFamily="18" charset="0"/>
              </a:rPr>
              <a:t> ii.	The TOR are well specified and clear; and</a:t>
            </a:r>
          </a:p>
          <a:p>
            <a:r>
              <a:rPr lang="en-US" altLang="en-US" sz="2215" dirty="0">
                <a:latin typeface="Times New Roman" panose="02020603050405020304" pitchFamily="18" charset="0"/>
                <a:cs typeface="Times New Roman" panose="02020603050405020304" pitchFamily="18" charset="0"/>
              </a:rPr>
              <a:t> iii.	the procuring agency and the consultants can estimate with reasonable precision the personnel time as well as the other inputs required of the consultants.</a:t>
            </a:r>
          </a:p>
          <a:p>
            <a:r>
              <a:rPr lang="en-US" altLang="en-US" sz="2215" dirty="0">
                <a:latin typeface="Times New Roman" panose="02020603050405020304" pitchFamily="18" charset="0"/>
                <a:cs typeface="Times New Roman" panose="02020603050405020304" pitchFamily="18" charset="0"/>
              </a:rPr>
              <a:t> </a:t>
            </a:r>
          </a:p>
          <a:p>
            <a:endParaRPr lang="en-US" altLang="en-US" sz="2215"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E25C1DF-B133-4C54-AA3D-7967B8F8B1D6}" type="slidenum">
              <a:rPr lang="en-US" altLang="en-US"/>
              <a:pPr eaLnBrk="1" hangingPunct="1"/>
              <a:t>25</a:t>
            </a:fld>
            <a:endParaRPr lang="en-US" altLang="en-US"/>
          </a:p>
        </p:txBody>
      </p:sp>
    </p:spTree>
    <p:extLst>
      <p:ext uri="{BB962C8B-B14F-4D97-AF65-F5344CB8AC3E}">
        <p14:creationId xmlns:p14="http://schemas.microsoft.com/office/powerpoint/2010/main" val="4098670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endParaRPr lang="en-US" altLang="en-US" dirty="0" smtClean="0"/>
          </a:p>
        </p:txBody>
      </p:sp>
      <p:sp>
        <p:nvSpPr>
          <p:cNvPr id="3" name="Title 2"/>
          <p:cNvSpPr>
            <a:spLocks noGrp="1"/>
          </p:cNvSpPr>
          <p:nvPr>
            <p:ph type="title"/>
          </p:nvPr>
        </p:nvSpPr>
        <p:spPr/>
        <p:txBody>
          <a:bodyPr/>
          <a:lstStyle/>
          <a:p>
            <a:pPr>
              <a:defRPr/>
            </a:pP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CCE12BC-7254-42D3-82F9-4BCE3CE10455}" type="slidenum">
              <a:rPr lang="en-US" altLang="en-US"/>
              <a:pPr eaLnBrk="1" hangingPunct="1"/>
              <a:t>26</a:t>
            </a:fld>
            <a:endParaRPr lang="en-US" altLang="en-US"/>
          </a:p>
        </p:txBody>
      </p:sp>
      <p:pic>
        <p:nvPicPr>
          <p:cNvPr id="2560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2400"/>
            <a:ext cx="4906492" cy="6691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9642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a:xfrm>
            <a:off x="351692" y="1509932"/>
            <a:ext cx="8465954" cy="4982308"/>
          </a:xfrm>
        </p:spPr>
        <p:txBody>
          <a:bodyPr>
            <a:normAutofit/>
          </a:bodyPr>
          <a:lstStyle/>
          <a:p>
            <a:r>
              <a:rPr lang="en-US" altLang="en-US" sz="2215" b="1" dirty="0" smtClean="0">
                <a:latin typeface="Times New Roman" panose="02020603050405020304" pitchFamily="18" charset="0"/>
                <a:cs typeface="Times New Roman" panose="02020603050405020304" pitchFamily="18" charset="0"/>
              </a:rPr>
              <a:t>Single</a:t>
            </a:r>
            <a:r>
              <a:rPr lang="en-US" altLang="en-US" sz="2215" dirty="0" smtClean="0">
                <a:latin typeface="Times New Roman" panose="02020603050405020304" pitchFamily="18" charset="0"/>
                <a:cs typeface="Times New Roman" panose="02020603050405020304" pitchFamily="18" charset="0"/>
              </a:rPr>
              <a:t> </a:t>
            </a:r>
            <a:r>
              <a:rPr lang="en-US" altLang="en-US" sz="2215" b="1" dirty="0">
                <a:latin typeface="Times New Roman" panose="02020603050405020304" pitchFamily="18" charset="0"/>
                <a:cs typeface="Times New Roman" panose="02020603050405020304" pitchFamily="18" charset="0"/>
              </a:rPr>
              <a:t>source</a:t>
            </a:r>
            <a:r>
              <a:rPr lang="en-US" altLang="en-US" sz="2215" dirty="0">
                <a:latin typeface="Times New Roman" panose="02020603050405020304" pitchFamily="18" charset="0"/>
                <a:cs typeface="Times New Roman" panose="02020603050405020304" pitchFamily="18" charset="0"/>
              </a:rPr>
              <a:t> </a:t>
            </a:r>
            <a:r>
              <a:rPr lang="en-US" altLang="en-US" sz="2215" b="1" dirty="0">
                <a:latin typeface="Times New Roman" panose="02020603050405020304" pitchFamily="18" charset="0"/>
                <a:cs typeface="Times New Roman" panose="02020603050405020304" pitchFamily="18" charset="0"/>
              </a:rPr>
              <a:t>or</a:t>
            </a:r>
            <a:r>
              <a:rPr lang="en-US" altLang="en-US" sz="2215" dirty="0">
                <a:latin typeface="Times New Roman" panose="02020603050405020304" pitchFamily="18" charset="0"/>
                <a:cs typeface="Times New Roman" panose="02020603050405020304" pitchFamily="18" charset="0"/>
              </a:rPr>
              <a:t> </a:t>
            </a:r>
            <a:r>
              <a:rPr lang="en-US" altLang="en-US" sz="2215" b="1" dirty="0">
                <a:latin typeface="Times New Roman" panose="02020603050405020304" pitchFamily="18" charset="0"/>
                <a:cs typeface="Times New Roman" panose="02020603050405020304" pitchFamily="18" charset="0"/>
              </a:rPr>
              <a:t>direct</a:t>
            </a:r>
            <a:r>
              <a:rPr lang="en-US" altLang="en-US" sz="2215" dirty="0">
                <a:latin typeface="Times New Roman" panose="02020603050405020304" pitchFamily="18" charset="0"/>
                <a:cs typeface="Times New Roman" panose="02020603050405020304" pitchFamily="18" charset="0"/>
              </a:rPr>
              <a:t> </a:t>
            </a:r>
            <a:r>
              <a:rPr lang="en-US" altLang="en-US" sz="2215" b="1" dirty="0">
                <a:latin typeface="Times New Roman" panose="02020603050405020304" pitchFamily="18" charset="0"/>
                <a:cs typeface="Times New Roman" panose="02020603050405020304" pitchFamily="18" charset="0"/>
              </a:rPr>
              <a:t>selection:</a:t>
            </a:r>
          </a:p>
          <a:p>
            <a:pPr>
              <a:buFont typeface="Wingdings 3" panose="05040102010807070707" pitchFamily="18" charset="2"/>
              <a:buNone/>
            </a:pPr>
            <a:r>
              <a:rPr lang="en-US" altLang="en-US" sz="2215" dirty="0" err="1">
                <a:latin typeface="Times New Roman" panose="02020603050405020304" pitchFamily="18" charset="0"/>
                <a:cs typeface="Times New Roman" panose="02020603050405020304" pitchFamily="18" charset="0"/>
              </a:rPr>
              <a:t>i</a:t>
            </a:r>
            <a:r>
              <a:rPr lang="en-US" altLang="en-US" sz="2215" dirty="0">
                <a:latin typeface="Times New Roman" panose="02020603050405020304" pitchFamily="18" charset="0"/>
                <a:cs typeface="Times New Roman" panose="02020603050405020304" pitchFamily="18" charset="0"/>
              </a:rPr>
              <a:t>.	 This method will be used only in exceptional cases, where it provides clear advantage over competition in following cases (only), namely:-</a:t>
            </a:r>
          </a:p>
          <a:p>
            <a:r>
              <a:rPr lang="en-US" altLang="en-US" sz="2215" dirty="0">
                <a:latin typeface="Times New Roman" panose="02020603050405020304" pitchFamily="18" charset="0"/>
                <a:cs typeface="Times New Roman" panose="02020603050405020304" pitchFamily="18" charset="0"/>
              </a:rPr>
              <a:t>a) for tasks which are natural continuation of previous assignment and where continuity of technical services is unavoidable; </a:t>
            </a:r>
          </a:p>
          <a:p>
            <a:r>
              <a:rPr lang="en-US" altLang="en-US" sz="2215" dirty="0">
                <a:latin typeface="Times New Roman" panose="02020603050405020304" pitchFamily="18" charset="0"/>
                <a:cs typeface="Times New Roman" panose="02020603050405020304" pitchFamily="18" charset="0"/>
              </a:rPr>
              <a:t>b) Repeat orders 	</a:t>
            </a:r>
            <a:endParaRPr lang="en-US" altLang="en-US" sz="2215" dirty="0" smtClean="0">
              <a:latin typeface="Times New Roman" panose="02020603050405020304" pitchFamily="18" charset="0"/>
              <a:cs typeface="Times New Roman" panose="02020603050405020304" pitchFamily="18" charset="0"/>
            </a:endParaRPr>
          </a:p>
          <a:p>
            <a:r>
              <a:rPr lang="en-US" altLang="en-US" sz="2215" dirty="0" smtClean="0">
                <a:latin typeface="Times New Roman" panose="02020603050405020304" pitchFamily="18" charset="0"/>
                <a:cs typeface="Times New Roman" panose="02020603050405020304" pitchFamily="18" charset="0"/>
              </a:rPr>
              <a:t>c</a:t>
            </a:r>
            <a:r>
              <a:rPr lang="en-US" altLang="en-US" sz="2215" dirty="0">
                <a:latin typeface="Times New Roman" panose="02020603050405020304" pitchFamily="18" charset="0"/>
                <a:cs typeface="Times New Roman" panose="02020603050405020304" pitchFamily="18" charset="0"/>
              </a:rPr>
              <a:t>)     in cases of </a:t>
            </a:r>
            <a:r>
              <a:rPr lang="en-US" altLang="en-US" sz="2215" dirty="0" smtClean="0">
                <a:latin typeface="Times New Roman" panose="02020603050405020304" pitchFamily="18" charset="0"/>
                <a:cs typeface="Times New Roman" panose="02020603050405020304" pitchFamily="18" charset="0"/>
              </a:rPr>
              <a:t>emergency </a:t>
            </a:r>
          </a:p>
          <a:p>
            <a:r>
              <a:rPr lang="en-US" altLang="en-US" sz="2215" dirty="0" smtClean="0">
                <a:latin typeface="Times New Roman" panose="02020603050405020304" pitchFamily="18" charset="0"/>
                <a:cs typeface="Times New Roman" panose="02020603050405020304" pitchFamily="18" charset="0"/>
              </a:rPr>
              <a:t>d)     </a:t>
            </a:r>
            <a:r>
              <a:rPr lang="en-US" altLang="en-US" sz="2215" dirty="0">
                <a:latin typeface="Times New Roman" panose="02020603050405020304" pitchFamily="18" charset="0"/>
                <a:cs typeface="Times New Roman" panose="02020603050405020304" pitchFamily="18" charset="0"/>
              </a:rPr>
              <a:t>where only one consultant is qualified or has experience of exceptional </a:t>
            </a:r>
            <a:r>
              <a:rPr lang="en-US" altLang="en-US" sz="2215" dirty="0" smtClean="0">
                <a:latin typeface="Times New Roman" panose="02020603050405020304" pitchFamily="18" charset="0"/>
                <a:cs typeface="Times New Roman" panose="02020603050405020304" pitchFamily="18" charset="0"/>
              </a:rPr>
              <a:t>worth</a:t>
            </a:r>
            <a:endParaRPr lang="en-US" altLang="en-US" sz="2215"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351692" y="404446"/>
            <a:ext cx="8229600" cy="379534"/>
          </a:xfrm>
        </p:spPr>
        <p:txBody>
          <a:bodyPr>
            <a:normAutofit fontScale="90000"/>
          </a:bodyPr>
          <a:lstStyle/>
          <a:p>
            <a:pPr>
              <a:defRPr/>
            </a:pPr>
            <a:r>
              <a:rPr lang="en-US" i="1" dirty="0" smtClean="0"/>
              <a:t>Single</a:t>
            </a:r>
            <a:r>
              <a:rPr lang="en-US" dirty="0" smtClean="0"/>
              <a:t> </a:t>
            </a:r>
            <a:r>
              <a:rPr lang="en-US" i="1" dirty="0" smtClean="0"/>
              <a:t>source</a:t>
            </a:r>
            <a:r>
              <a:rPr lang="en-US" dirty="0" smtClean="0"/>
              <a:t> </a:t>
            </a:r>
            <a:r>
              <a:rPr lang="en-US" i="1" dirty="0" smtClean="0"/>
              <a:t>or</a:t>
            </a:r>
            <a:r>
              <a:rPr lang="en-US" dirty="0" smtClean="0"/>
              <a:t> </a:t>
            </a:r>
            <a:r>
              <a:rPr lang="en-US" i="1" dirty="0" smtClean="0"/>
              <a:t>direct</a:t>
            </a:r>
            <a:r>
              <a:rPr lang="en-US" dirty="0" smtClean="0"/>
              <a:t> </a:t>
            </a:r>
            <a:r>
              <a:rPr lang="en-US" i="1" dirty="0" smtClean="0"/>
              <a:t>selection</a:t>
            </a: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FDA7912-D822-4D17-A3E6-98953D6095DB}" type="slidenum">
              <a:rPr lang="en-US" altLang="en-US"/>
              <a:pPr eaLnBrk="1" hangingPunct="1"/>
              <a:t>27</a:t>
            </a:fld>
            <a:endParaRPr lang="en-US" altLang="en-US"/>
          </a:p>
        </p:txBody>
      </p:sp>
    </p:spTree>
    <p:extLst>
      <p:ext uri="{BB962C8B-B14F-4D97-AF65-F5344CB8AC3E}">
        <p14:creationId xmlns:p14="http://schemas.microsoft.com/office/powerpoint/2010/main" val="1959174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a:xfrm>
            <a:off x="228600" y="1225062"/>
            <a:ext cx="8792308" cy="5404338"/>
          </a:xfrm>
        </p:spPr>
        <p:txBody>
          <a:bodyPr/>
          <a:lstStyle/>
          <a:p>
            <a:r>
              <a:rPr lang="en-US" altLang="en-US" sz="2215" b="1" dirty="0">
                <a:latin typeface="Times New Roman" panose="02020603050405020304" pitchFamily="18" charset="0"/>
                <a:cs typeface="Times New Roman" panose="02020603050405020304" pitchFamily="18" charset="0"/>
              </a:rPr>
              <a:t>Procedures for selection under single source selection:-</a:t>
            </a:r>
          </a:p>
          <a:p>
            <a:pPr>
              <a:buFont typeface="Wingdings 3" panose="05040102010807070707" pitchFamily="18" charset="2"/>
              <a:buNone/>
            </a:pPr>
            <a:r>
              <a:rPr lang="en-US" altLang="en-US" sz="2215" dirty="0">
                <a:latin typeface="Times New Roman" panose="02020603050405020304" pitchFamily="18" charset="0"/>
                <a:cs typeface="Times New Roman" panose="02020603050405020304" pitchFamily="18" charset="0"/>
              </a:rPr>
              <a:t> a) the justification for single source selection method shall be examined therefore, the decision to use the single source selection method shall be approved in writing by the principal accounting </a:t>
            </a:r>
            <a:r>
              <a:rPr lang="en-US" altLang="en-US" sz="2215" dirty="0" smtClean="0">
                <a:latin typeface="Times New Roman" panose="02020603050405020304" pitchFamily="18" charset="0"/>
                <a:cs typeface="Times New Roman" panose="02020603050405020304" pitchFamily="18" charset="0"/>
              </a:rPr>
              <a:t>officer/</a:t>
            </a:r>
            <a:r>
              <a:rPr lang="en-US" altLang="en-US" sz="2215" dirty="0" err="1" smtClean="0">
                <a:latin typeface="Times New Roman" panose="02020603050405020304" pitchFamily="18" charset="0"/>
                <a:cs typeface="Times New Roman" panose="02020603050405020304" pitchFamily="18" charset="0"/>
              </a:rPr>
              <a:t>HoD</a:t>
            </a:r>
            <a:r>
              <a:rPr lang="en-US" altLang="en-US" sz="2215" dirty="0" smtClean="0">
                <a:latin typeface="Times New Roman" panose="02020603050405020304" pitchFamily="18" charset="0"/>
                <a:cs typeface="Times New Roman" panose="02020603050405020304" pitchFamily="18" charset="0"/>
              </a:rPr>
              <a:t>, </a:t>
            </a:r>
            <a:r>
              <a:rPr lang="en-US" altLang="en-US" sz="2215" dirty="0">
                <a:latin typeface="Times New Roman" panose="02020603050405020304" pitchFamily="18" charset="0"/>
                <a:cs typeface="Times New Roman" panose="02020603050405020304" pitchFamily="18" charset="0"/>
              </a:rPr>
              <a:t>concerned on recommendation by a Committee; and </a:t>
            </a:r>
          </a:p>
          <a:p>
            <a:r>
              <a:rPr lang="en-US" altLang="en-US" sz="2215" dirty="0">
                <a:latin typeface="Times New Roman" panose="02020603050405020304" pitchFamily="18" charset="0"/>
                <a:cs typeface="Times New Roman" panose="02020603050405020304" pitchFamily="18" charset="0"/>
              </a:rPr>
              <a:t>b) The request for proposals or TOR, as the case may be, shall be issued to the selected consultant and the selected consultant shall be requested to submit a technical and financial proposal upon the receipt of which discussions shall be held between the proposal evaluation committee and the selected consultant and all aspects of its proposal, whether technical or financial, shall be discussed together in order to reach an agreement/contract etc.</a:t>
            </a:r>
          </a:p>
          <a:p>
            <a:endParaRPr lang="en-US" altLang="en-US" sz="2215"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9B00C2F-FC68-4F44-8400-44DDC2AFE538}" type="slidenum">
              <a:rPr lang="en-US" altLang="en-US"/>
              <a:pPr eaLnBrk="1" hangingPunct="1"/>
              <a:t>28</a:t>
            </a:fld>
            <a:endParaRPr lang="en-US" altLang="en-US"/>
          </a:p>
        </p:txBody>
      </p:sp>
    </p:spTree>
    <p:extLst>
      <p:ext uri="{BB962C8B-B14F-4D97-AF65-F5344CB8AC3E}">
        <p14:creationId xmlns:p14="http://schemas.microsoft.com/office/powerpoint/2010/main" val="2320650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219200"/>
            <a:ext cx="8407893" cy="5410200"/>
          </a:xfrm>
        </p:spPr>
        <p:txBody>
          <a:bodyPr>
            <a:normAutofit lnSpcReduction="10000"/>
          </a:bodyPr>
          <a:lstStyle/>
          <a:p>
            <a:r>
              <a:rPr lang="en-US" dirty="0"/>
              <a:t> </a:t>
            </a:r>
            <a:r>
              <a:rPr lang="en-US" b="1" dirty="0"/>
              <a:t>Fixed </a:t>
            </a:r>
            <a:r>
              <a:rPr lang="en-US" b="1" dirty="0" smtClean="0"/>
              <a:t>Budget</a:t>
            </a:r>
          </a:p>
          <a:p>
            <a:r>
              <a:rPr lang="en-US" dirty="0" smtClean="0"/>
              <a:t>Assignment is </a:t>
            </a:r>
            <a:r>
              <a:rPr lang="en-US" dirty="0"/>
              <a:t>simple;  </a:t>
            </a:r>
          </a:p>
          <a:p>
            <a:r>
              <a:rPr lang="en-US" dirty="0" smtClean="0"/>
              <a:t>Can </a:t>
            </a:r>
            <a:r>
              <a:rPr lang="en-US" dirty="0"/>
              <a:t>be precisely defined; </a:t>
            </a:r>
            <a:r>
              <a:rPr lang="en-US" i="1" dirty="0"/>
              <a:t>and </a:t>
            </a:r>
          </a:p>
          <a:p>
            <a:r>
              <a:rPr lang="en-US" dirty="0" smtClean="0"/>
              <a:t>Budget </a:t>
            </a:r>
            <a:r>
              <a:rPr lang="en-US" dirty="0"/>
              <a:t>is fixed; </a:t>
            </a:r>
          </a:p>
          <a:p>
            <a:r>
              <a:rPr lang="en-US" dirty="0" smtClean="0"/>
              <a:t>The </a:t>
            </a:r>
            <a:r>
              <a:rPr lang="en-US" dirty="0"/>
              <a:t>Request for Proposal shall indicate the available budget. Proposals that exceed </a:t>
            </a:r>
            <a:r>
              <a:rPr lang="en-US" dirty="0" smtClean="0"/>
              <a:t>the indicated </a:t>
            </a:r>
            <a:r>
              <a:rPr lang="en-US" dirty="0"/>
              <a:t>budget shall be rejected; </a:t>
            </a:r>
            <a:r>
              <a:rPr lang="en-US" i="1" dirty="0"/>
              <a:t>and </a:t>
            </a:r>
          </a:p>
          <a:p>
            <a:r>
              <a:rPr lang="en-US" dirty="0" smtClean="0"/>
              <a:t>The </a:t>
            </a:r>
            <a:r>
              <a:rPr lang="en-US" dirty="0"/>
              <a:t>ranking shall be based only on evaluation of technical proposals of the </a:t>
            </a:r>
            <a:r>
              <a:rPr lang="en-US" dirty="0" smtClean="0"/>
              <a:t>qualified bidders</a:t>
            </a:r>
            <a:r>
              <a:rPr lang="en-US" dirty="0"/>
              <a:t>. </a:t>
            </a:r>
            <a:endParaRPr lang="en-US" dirty="0" smtClean="0"/>
          </a:p>
          <a:p>
            <a:r>
              <a:rPr lang="en-US" b="1" dirty="0"/>
              <a:t>Design Contest.— </a:t>
            </a:r>
            <a:endParaRPr lang="en-US" b="1" dirty="0" smtClean="0"/>
          </a:p>
          <a:p>
            <a:r>
              <a:rPr lang="en-US" b="1" dirty="0" smtClean="0"/>
              <a:t>This </a:t>
            </a:r>
            <a:r>
              <a:rPr lang="en-US" b="1" dirty="0"/>
              <a:t>method shall be used only for projects where aesthetic </a:t>
            </a:r>
            <a:r>
              <a:rPr lang="en-US" b="1" dirty="0" smtClean="0"/>
              <a:t>component </a:t>
            </a:r>
            <a:r>
              <a:rPr lang="en-US" dirty="0" smtClean="0"/>
              <a:t>is </a:t>
            </a:r>
            <a:r>
              <a:rPr lang="en-US" dirty="0"/>
              <a:t>of prime consideration. </a:t>
            </a:r>
            <a:endParaRPr lang="en-US" dirty="0" smtClean="0"/>
          </a:p>
          <a:p>
            <a:r>
              <a:rPr lang="en-US" dirty="0" smtClean="0"/>
              <a:t>The </a:t>
            </a:r>
            <a:r>
              <a:rPr lang="en-US" dirty="0"/>
              <a:t>Procuring Agency shall invite consultants to submit a financial </a:t>
            </a:r>
            <a:r>
              <a:rPr lang="en-US" dirty="0" smtClean="0"/>
              <a:t>proposal </a:t>
            </a:r>
            <a:r>
              <a:rPr lang="en-US" dirty="0"/>
              <a:t>and present a plan or design for the project based on a concept or criteria provided </a:t>
            </a:r>
            <a:r>
              <a:rPr lang="en-US" dirty="0" smtClean="0"/>
              <a:t>by it</a:t>
            </a:r>
            <a:r>
              <a:rPr lang="en-US" dirty="0"/>
              <a:t>. </a:t>
            </a:r>
            <a:endParaRPr lang="en-US" dirty="0" smtClean="0"/>
          </a:p>
          <a:p>
            <a:r>
              <a:rPr lang="en-US" dirty="0" smtClean="0"/>
              <a:t>The </a:t>
            </a:r>
            <a:r>
              <a:rPr lang="en-US" dirty="0"/>
              <a:t>financial proposal of the top-ranked consultant shall only be opened. </a:t>
            </a:r>
          </a:p>
        </p:txBody>
      </p:sp>
      <p:sp>
        <p:nvSpPr>
          <p:cNvPr id="4" name="Slide Number Placeholder 3"/>
          <p:cNvSpPr>
            <a:spLocks noGrp="1"/>
          </p:cNvSpPr>
          <p:nvPr>
            <p:ph type="sldNum" sz="quarter" idx="12"/>
          </p:nvPr>
        </p:nvSpPr>
        <p:spPr/>
        <p:txBody>
          <a:bodyPr/>
          <a:lstStyle/>
          <a:p>
            <a:fld id="{C097C325-D489-406E-A293-BDF759B1C73A}" type="slidenum">
              <a:rPr lang="en-US" smtClean="0"/>
              <a:pPr/>
              <a:t>29</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72759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eaLnBrk="1" hangingPunct="1"/>
            <a:endParaRPr lang="en-US" altLang="en-US" smtClean="0"/>
          </a:p>
        </p:txBody>
      </p:sp>
      <p:sp>
        <p:nvSpPr>
          <p:cNvPr id="3" name="Title 2"/>
          <p:cNvSpPr>
            <a:spLocks noGrp="1"/>
          </p:cNvSpPr>
          <p:nvPr>
            <p:ph type="title"/>
          </p:nvPr>
        </p:nvSpPr>
        <p:spPr>
          <a:xfrm>
            <a:off x="457200" y="517281"/>
            <a:ext cx="8229600" cy="660888"/>
          </a:xfrm>
        </p:spPr>
        <p:txBody>
          <a:bodyPr>
            <a:normAutofit/>
          </a:bodyPr>
          <a:lstStyle/>
          <a:p>
            <a:pPr eaLnBrk="1" hangingPunct="1">
              <a:defRPr/>
            </a:pPr>
            <a:r>
              <a:rPr lang="en-US" dirty="0" smtClean="0"/>
              <a:t>Quranic verse about contract </a:t>
            </a: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C8E67CA-A9C6-42D8-83EC-ACB32E22E43B}" type="slidenum">
              <a:rPr lang="en-US" altLang="en-US"/>
              <a:pPr eaLnBrk="1" hangingPunct="1"/>
              <a:t>3</a:t>
            </a:fld>
            <a:endParaRPr lang="en-US" altLang="en-US"/>
          </a:p>
        </p:txBody>
      </p:sp>
      <p:pic>
        <p:nvPicPr>
          <p:cNvPr id="10245" name="Picture 2" descr="http://www.everyayah.com/data/images_png/2_282.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708" y="1178169"/>
            <a:ext cx="7807569" cy="53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875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1141339" y="2590800"/>
            <a:ext cx="7126166" cy="1336431"/>
          </a:xfrm>
        </p:spPr>
        <p:txBody>
          <a:bodyPr/>
          <a:lstStyle/>
          <a:p>
            <a:pPr marL="218348" indent="-218348">
              <a:lnSpc>
                <a:spcPct val="90000"/>
              </a:lnSpc>
              <a:buClr>
                <a:srgbClr val="CC0000"/>
              </a:buClr>
              <a:buSzPct val="85000"/>
              <a:buNone/>
            </a:pPr>
            <a:r>
              <a:rPr lang="en-US" altLang="en-US" sz="3323" dirty="0">
                <a:solidFill>
                  <a:srgbClr val="000000"/>
                </a:solidFill>
                <a:latin typeface="Arial" panose="020B0604020202020204" pitchFamily="34" charset="0"/>
                <a:cs typeface="Arial" panose="020B0604020202020204" pitchFamily="34" charset="0"/>
              </a:rPr>
              <a:t>	“TOR, Evaluation and Award of Consultancy Contracts”</a:t>
            </a:r>
          </a:p>
          <a:p>
            <a:pPr marL="218348" indent="-218348">
              <a:lnSpc>
                <a:spcPct val="90000"/>
              </a:lnSpc>
              <a:buNone/>
            </a:pPr>
            <a:endParaRPr lang="en-US" altLang="en-US" sz="2215" b="1" dirty="0">
              <a:solidFill>
                <a:srgbClr val="000000"/>
              </a:solidFill>
              <a:latin typeface="Arial" panose="020B0604020202020204" pitchFamily="34" charset="0"/>
              <a:cs typeface="Arial" panose="020B0604020202020204" pitchFamily="34" charset="0"/>
            </a:endParaRPr>
          </a:p>
          <a:p>
            <a:pPr marL="218348" indent="-218348">
              <a:lnSpc>
                <a:spcPct val="90000"/>
              </a:lnSpc>
              <a:buNone/>
            </a:pPr>
            <a:endParaRPr lang="en-US" altLang="en-US" sz="2215" b="1" dirty="0">
              <a:solidFill>
                <a:srgbClr val="000000"/>
              </a:solidFill>
              <a:latin typeface="Arial" panose="020B0604020202020204" pitchFamily="34" charset="0"/>
              <a:cs typeface="Arial" panose="020B0604020202020204" pitchFamily="34" charset="0"/>
            </a:endParaRPr>
          </a:p>
        </p:txBody>
      </p:sp>
      <p:sp>
        <p:nvSpPr>
          <p:cNvPr id="7172"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E9BBEC7-4ACB-4DC4-92E0-3DF9C7A972B4}" type="slidenum">
              <a:rPr lang="en-US" altLang="en-US">
                <a:ea typeface="MS PGothic" panose="020B0600070205080204" pitchFamily="34" charset="-128"/>
              </a:rPr>
              <a:pPr eaLnBrk="1" hangingPunct="1"/>
              <a:t>30</a:t>
            </a:fld>
            <a:endParaRPr lang="en-US" altLang="en-US">
              <a:ea typeface="MS PGothic" panose="020B0600070205080204" pitchFamily="34" charset="-128"/>
            </a:endParaRPr>
          </a:p>
        </p:txBody>
      </p:sp>
      <p:sp>
        <p:nvSpPr>
          <p:cNvPr id="5" name="Title 4"/>
          <p:cNvSpPr>
            <a:spLocks noGrp="1"/>
          </p:cNvSpPr>
          <p:nvPr>
            <p:ph type="title"/>
          </p:nvPr>
        </p:nvSpPr>
        <p:spPr/>
        <p:txBody>
          <a:bodyPr/>
          <a:lstStyle/>
          <a:p>
            <a:pPr>
              <a:defRPr/>
            </a:pPr>
            <a:endParaRPr lang="en-US"/>
          </a:p>
        </p:txBody>
      </p:sp>
    </p:spTree>
    <p:extLst>
      <p:ext uri="{BB962C8B-B14F-4D97-AF65-F5344CB8AC3E}">
        <p14:creationId xmlns:p14="http://schemas.microsoft.com/office/powerpoint/2010/main" val="3451151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281354" y="2303585"/>
            <a:ext cx="8581292" cy="3727938"/>
          </a:xfrm>
        </p:spPr>
        <p:txBody>
          <a:bodyPr/>
          <a:lstStyle/>
          <a:p>
            <a:pPr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Terms of Reference (TOR) is the document to be prepared by the client for:</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Scope of services for the consultants</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Estimation of consultant’s inputs	</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Proposed costs of services</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Methods of selection of the consultants</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Standard forms of conditions of consultancy contract</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Various forms for making proposals and contracts</a:t>
            </a:r>
          </a:p>
          <a:p>
            <a:pPr lvl="1" eaLnBrk="1" hangingPunct="1">
              <a:lnSpc>
                <a:spcPct val="90000"/>
              </a:lnSpc>
              <a:buClr>
                <a:srgbClr val="CC0000"/>
              </a:buClr>
              <a:buSzPct val="85000"/>
              <a:buFontTx/>
              <a:buChar char="-"/>
            </a:pPr>
            <a:endParaRPr lang="en-US" altLang="en-US" sz="2215">
              <a:solidFill>
                <a:srgbClr val="000000"/>
              </a:solidFill>
              <a:latin typeface="Arial" panose="020B0604020202020204" pitchFamily="34" charset="0"/>
              <a:cs typeface="Arial" panose="020B0604020202020204" pitchFamily="34" charset="0"/>
            </a:endParaRPr>
          </a:p>
        </p:txBody>
      </p:sp>
      <p:sp>
        <p:nvSpPr>
          <p:cNvPr id="5123" name="Rectangle 2"/>
          <p:cNvSpPr>
            <a:spLocks noGrp="1" noChangeArrowheads="1"/>
          </p:cNvSpPr>
          <p:nvPr>
            <p:ph type="title"/>
          </p:nvPr>
        </p:nvSpPr>
        <p:spPr>
          <a:xfrm>
            <a:off x="1125415" y="939312"/>
            <a:ext cx="6822831" cy="731226"/>
          </a:xfrm>
        </p:spPr>
        <p:txBody>
          <a:bodyPr>
            <a:normAutofit fontScale="90000"/>
          </a:bodyPr>
          <a:lstStyle/>
          <a:p>
            <a:pPr eaLnBrk="1" hangingPunct="1">
              <a:buClr>
                <a:srgbClr val="CC0000"/>
              </a:buClr>
              <a:buSzPct val="85000"/>
              <a:defRPr/>
            </a:pPr>
            <a:r>
              <a:rPr lang="en-US" sz="3323">
                <a:solidFill>
                  <a:srgbClr val="000000"/>
                </a:solidFill>
                <a:latin typeface="Arial" pitchFamily="-65" charset="0"/>
                <a:ea typeface="Arial" pitchFamily="-65" charset="0"/>
                <a:cs typeface="Arial" pitchFamily="-65" charset="0"/>
              </a:rPr>
              <a:t/>
            </a:r>
            <a:br>
              <a:rPr lang="en-US" sz="3323">
                <a:solidFill>
                  <a:srgbClr val="000000"/>
                </a:solidFill>
                <a:latin typeface="Arial" pitchFamily="-65" charset="0"/>
                <a:ea typeface="Arial" pitchFamily="-65" charset="0"/>
                <a:cs typeface="Arial" pitchFamily="-65" charset="0"/>
              </a:rPr>
            </a:br>
            <a:r>
              <a:rPr lang="en-US" sz="3323">
                <a:solidFill>
                  <a:srgbClr val="000000"/>
                </a:solidFill>
                <a:latin typeface="Arial" pitchFamily="-65" charset="0"/>
                <a:ea typeface="Arial" pitchFamily="-65" charset="0"/>
                <a:cs typeface="Arial" pitchFamily="-65" charset="0"/>
              </a:rPr>
              <a:t>Introduction:</a:t>
            </a:r>
          </a:p>
        </p:txBody>
      </p:sp>
      <p:sp>
        <p:nvSpPr>
          <p:cNvPr id="8196"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E9C569C-8EF2-4941-A77B-1036BF4FF34A}" type="slidenum">
              <a:rPr lang="en-US" altLang="en-US">
                <a:ea typeface="MS PGothic" panose="020B0600070205080204" pitchFamily="34" charset="-128"/>
              </a:rPr>
              <a:pPr eaLnBrk="1" hangingPunct="1"/>
              <a:t>31</a:t>
            </a:fld>
            <a:endParaRPr lang="en-US" altLang="en-US">
              <a:ea typeface="MS PGothic" panose="020B0600070205080204" pitchFamily="34" charset="-128"/>
            </a:endParaRPr>
          </a:p>
        </p:txBody>
      </p:sp>
    </p:spTree>
    <p:extLst>
      <p:ext uri="{BB962C8B-B14F-4D97-AF65-F5344CB8AC3E}">
        <p14:creationId xmlns:p14="http://schemas.microsoft.com/office/powerpoint/2010/main" val="3369444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562707" y="2303585"/>
            <a:ext cx="8159262" cy="3516923"/>
          </a:xfrm>
        </p:spPr>
        <p:txBody>
          <a:bodyPr/>
          <a:lstStyle/>
          <a:p>
            <a:pPr marL="313600" indent="-313600">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TOR documents for consultancy contracts are synonymous to bidding documents for construction contracts</a:t>
            </a:r>
          </a:p>
          <a:p>
            <a:pPr marL="313600" indent="-313600">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TOR documents to seek Technical and Financial proposals from the consultants</a:t>
            </a:r>
          </a:p>
          <a:p>
            <a:pPr marL="313600" indent="-313600">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Although preparation of TOR is clients activities, however, understanding by the consultants such activities is imperative for correct analysis, conforming to regulations</a:t>
            </a:r>
          </a:p>
          <a:p>
            <a:pPr marL="313600" indent="-313600">
              <a:lnSpc>
                <a:spcPct val="90000"/>
              </a:lnSpc>
              <a:buClr>
                <a:srgbClr val="CC0000"/>
              </a:buClr>
              <a:buSzPct val="85000"/>
              <a:buFont typeface="Wingdings" panose="05000000000000000000" pitchFamily="2" charset="2"/>
              <a:buChar char="§"/>
            </a:pPr>
            <a:endParaRPr lang="en-US" altLang="en-US" sz="2215" dirty="0">
              <a:solidFill>
                <a:srgbClr val="000000"/>
              </a:solidFill>
              <a:latin typeface="Arial" panose="020B0604020202020204" pitchFamily="34" charset="0"/>
              <a:cs typeface="Arial" panose="020B0604020202020204" pitchFamily="34" charset="0"/>
            </a:endParaRPr>
          </a:p>
          <a:p>
            <a:pPr marL="313600" indent="-313600">
              <a:lnSpc>
                <a:spcPct val="90000"/>
              </a:lnSpc>
              <a:buClr>
                <a:srgbClr val="CC0000"/>
              </a:buClr>
              <a:buSzPct val="85000"/>
              <a:buFont typeface="Wingdings" panose="05000000000000000000" pitchFamily="2" charset="2"/>
              <a:buChar char="§"/>
            </a:pPr>
            <a:endParaRPr lang="en-US" altLang="en-US" sz="2215" dirty="0">
              <a:solidFill>
                <a:srgbClr val="000000"/>
              </a:solidFill>
              <a:latin typeface="Arial" panose="020B0604020202020204" pitchFamily="34" charset="0"/>
              <a:cs typeface="Arial" panose="020B0604020202020204" pitchFamily="34" charset="0"/>
            </a:endParaRPr>
          </a:p>
        </p:txBody>
      </p:sp>
      <p:sp>
        <p:nvSpPr>
          <p:cNvPr id="6147" name="Rectangle 2"/>
          <p:cNvSpPr>
            <a:spLocks noGrp="1" noChangeArrowheads="1"/>
          </p:cNvSpPr>
          <p:nvPr>
            <p:ph type="title"/>
          </p:nvPr>
        </p:nvSpPr>
        <p:spPr>
          <a:xfrm>
            <a:off x="1219200" y="1066800"/>
            <a:ext cx="6315808" cy="934915"/>
          </a:xfrm>
        </p:spPr>
        <p:txBody>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Introduction:</a:t>
            </a:r>
          </a:p>
        </p:txBody>
      </p:sp>
      <p:sp>
        <p:nvSpPr>
          <p:cNvPr id="9220"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0A10FE1-0113-49EC-A102-5E38BD450B9A}" type="slidenum">
              <a:rPr lang="en-US" altLang="en-US">
                <a:ea typeface="MS PGothic" panose="020B0600070205080204" pitchFamily="34" charset="-128"/>
              </a:rPr>
              <a:pPr eaLnBrk="1" hangingPunct="1"/>
              <a:t>32</a:t>
            </a:fld>
            <a:endParaRPr lang="en-US" altLang="en-US">
              <a:ea typeface="MS PGothic" panose="020B0600070205080204" pitchFamily="34" charset="-128"/>
            </a:endParaRPr>
          </a:p>
        </p:txBody>
      </p:sp>
    </p:spTree>
    <p:extLst>
      <p:ext uri="{BB962C8B-B14F-4D97-AF65-F5344CB8AC3E}">
        <p14:creationId xmlns:p14="http://schemas.microsoft.com/office/powerpoint/2010/main" val="1419111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633046" y="2092569"/>
            <a:ext cx="8229600" cy="4501662"/>
          </a:xfrm>
        </p:spPr>
        <p:txBody>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Appropriate analysis of TOR by the consultants will facilitate consultants to avoid post proposal disadvantages and loss of projects</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Knowledge of pre-qualifications and consulting regulations stipulated by the PEC is essential</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TOR should be prepared and proposals thereon to be made by the experienced staff</a:t>
            </a:r>
          </a:p>
        </p:txBody>
      </p:sp>
      <p:sp>
        <p:nvSpPr>
          <p:cNvPr id="7171" name="Rectangle 2"/>
          <p:cNvSpPr>
            <a:spLocks noGrp="1" noChangeArrowheads="1"/>
          </p:cNvSpPr>
          <p:nvPr>
            <p:ph type="title"/>
          </p:nvPr>
        </p:nvSpPr>
        <p:spPr>
          <a:xfrm>
            <a:off x="990600" y="1326173"/>
            <a:ext cx="6668966" cy="731227"/>
          </a:xfrm>
        </p:spPr>
        <p:txBody>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Introduction:</a:t>
            </a:r>
          </a:p>
        </p:txBody>
      </p:sp>
      <p:sp>
        <p:nvSpPr>
          <p:cNvPr id="10244"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E1200A5-29AE-4D8D-ACBE-1E658A3010E3}" type="slidenum">
              <a:rPr lang="en-US" altLang="en-US">
                <a:ea typeface="MS PGothic" panose="020B0600070205080204" pitchFamily="34" charset="-128"/>
              </a:rPr>
              <a:pPr eaLnBrk="1" hangingPunct="1"/>
              <a:t>33</a:t>
            </a:fld>
            <a:endParaRPr lang="en-US" altLang="en-US">
              <a:ea typeface="MS PGothic" panose="020B0600070205080204" pitchFamily="34" charset="-128"/>
            </a:endParaRPr>
          </a:p>
        </p:txBody>
      </p:sp>
    </p:spTree>
    <p:extLst>
      <p:ext uri="{BB962C8B-B14F-4D97-AF65-F5344CB8AC3E}">
        <p14:creationId xmlns:p14="http://schemas.microsoft.com/office/powerpoint/2010/main" val="4002890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562708" y="1951892"/>
            <a:ext cx="7737231" cy="4149969"/>
          </a:xfrm>
        </p:spPr>
        <p:txBody>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TOR and proposal making should involve both contractual and management staffs having requisite knowledge of the relevant projects</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Client may hire consultants for preparation of TOR, but such consultants are debarred for making proposals for such project</a:t>
            </a:r>
          </a:p>
        </p:txBody>
      </p:sp>
      <p:sp>
        <p:nvSpPr>
          <p:cNvPr id="8195" name="Rectangle 2"/>
          <p:cNvSpPr>
            <a:spLocks noGrp="1" noChangeArrowheads="1"/>
          </p:cNvSpPr>
          <p:nvPr>
            <p:ph type="title"/>
          </p:nvPr>
        </p:nvSpPr>
        <p:spPr>
          <a:xfrm>
            <a:off x="984739" y="896816"/>
            <a:ext cx="6668966" cy="731227"/>
          </a:xfrm>
        </p:spPr>
        <p:txBody>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Introduction:</a:t>
            </a:r>
          </a:p>
        </p:txBody>
      </p:sp>
      <p:sp>
        <p:nvSpPr>
          <p:cNvPr id="11268"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AFD3AEC-E079-4CFD-A6FA-E0A0546A448E}" type="slidenum">
              <a:rPr lang="en-US" altLang="en-US">
                <a:ea typeface="MS PGothic" panose="020B0600070205080204" pitchFamily="34" charset="-128"/>
              </a:rPr>
              <a:pPr eaLnBrk="1" hangingPunct="1"/>
              <a:t>34</a:t>
            </a:fld>
            <a:endParaRPr lang="en-US" altLang="en-US">
              <a:ea typeface="MS PGothic" panose="020B0600070205080204" pitchFamily="34" charset="-128"/>
            </a:endParaRPr>
          </a:p>
        </p:txBody>
      </p:sp>
    </p:spTree>
    <p:extLst>
      <p:ext uri="{BB962C8B-B14F-4D97-AF65-F5344CB8AC3E}">
        <p14:creationId xmlns:p14="http://schemas.microsoft.com/office/powerpoint/2010/main" val="1255537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844062" y="1248508"/>
            <a:ext cx="7174523" cy="4431323"/>
          </a:xfrm>
        </p:spPr>
        <p:txBody>
          <a:bodyPr>
            <a:normAutofit lnSpcReduction="10000"/>
          </a:bodyPr>
          <a:lstStyle/>
          <a:p>
            <a:pPr algn="just" eaLnBrk="1" hangingPunct="1">
              <a:lnSpc>
                <a:spcPct val="80000"/>
              </a:lnSpc>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Project Background:</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It’s role in the project</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History and location</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Issues to be resolved</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Source of financing</a:t>
            </a:r>
          </a:p>
          <a:p>
            <a:pPr lvl="1" algn="just" eaLnBrk="1" hangingPunct="1">
              <a:lnSpc>
                <a:spcPct val="80000"/>
              </a:lnSpc>
              <a:buClr>
                <a:srgbClr val="CC0000"/>
              </a:buClr>
              <a:buSzPct val="85000"/>
              <a:buFont typeface="Wingdings" panose="05000000000000000000" pitchFamily="2" charset="2"/>
              <a:buChar char="§"/>
            </a:pPr>
            <a:r>
              <a:rPr lang="en-US" altLang="en-US" sz="1846">
                <a:solidFill>
                  <a:srgbClr val="000000"/>
                </a:solidFill>
                <a:latin typeface="Arial" panose="020B0604020202020204" pitchFamily="34" charset="0"/>
                <a:cs typeface="Arial" panose="020B0604020202020204" pitchFamily="34" charset="0"/>
              </a:rPr>
              <a:t>  </a:t>
            </a:r>
            <a:r>
              <a:rPr lang="en-US" altLang="en-US" sz="2215">
                <a:solidFill>
                  <a:srgbClr val="000000"/>
                </a:solidFill>
                <a:latin typeface="Arial" panose="020B0604020202020204" pitchFamily="34" charset="0"/>
                <a:cs typeface="Arial" panose="020B0604020202020204" pitchFamily="34" charset="0"/>
              </a:rPr>
              <a:t>Objectives</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	Determination of project feasibility</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	Design of structures </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	Procurement documentation</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	Construction and completion of projects</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	Training programme</a:t>
            </a:r>
          </a:p>
          <a:p>
            <a:pPr algn="just" eaLnBrk="1" hangingPunct="1">
              <a:lnSpc>
                <a:spcPct val="80000"/>
              </a:lnSpc>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algn="just" eaLnBrk="1" hangingPunct="1">
              <a:lnSpc>
                <a:spcPct val="80000"/>
              </a:lnSpc>
              <a:buClr>
                <a:srgbClr val="CC0000"/>
              </a:buClr>
              <a:buSzPct val="85000"/>
              <a:buFont typeface="Wingdings" panose="05000000000000000000" pitchFamily="2" charset="2"/>
              <a:buNone/>
            </a:pPr>
            <a:r>
              <a:rPr lang="en-US" altLang="en-US" sz="2215">
                <a:solidFill>
                  <a:srgbClr val="000000"/>
                </a:solidFill>
                <a:latin typeface="Arial" panose="020B0604020202020204" pitchFamily="34" charset="0"/>
                <a:cs typeface="Arial" panose="020B0604020202020204" pitchFamily="34" charset="0"/>
              </a:rPr>
              <a:t>	</a:t>
            </a:r>
          </a:p>
        </p:txBody>
      </p:sp>
      <p:sp>
        <p:nvSpPr>
          <p:cNvPr id="9219" name="Rectangle 2"/>
          <p:cNvSpPr>
            <a:spLocks noGrp="1" noChangeArrowheads="1"/>
          </p:cNvSpPr>
          <p:nvPr>
            <p:ph type="title"/>
          </p:nvPr>
        </p:nvSpPr>
        <p:spPr>
          <a:xfrm>
            <a:off x="1096840" y="304800"/>
            <a:ext cx="6668966" cy="731227"/>
          </a:xfrm>
        </p:spPr>
        <p:txBody>
          <a:bodyPr/>
          <a:lstStyle/>
          <a:p>
            <a:pPr eaLnBrk="1" hangingPunct="1">
              <a:buClr>
                <a:srgbClr val="CC0000"/>
              </a:buClr>
              <a:buSzPct val="85000"/>
              <a:defRPr/>
            </a:pPr>
            <a:r>
              <a:rPr lang="en-US" sz="3692">
                <a:latin typeface="Arial" pitchFamily="-65" charset="0"/>
                <a:ea typeface="Arial" pitchFamily="-65" charset="0"/>
                <a:cs typeface="Arial" pitchFamily="-65" charset="0"/>
              </a:rPr>
              <a:t>Contents of a TOR:</a:t>
            </a:r>
          </a:p>
        </p:txBody>
      </p:sp>
      <p:sp>
        <p:nvSpPr>
          <p:cNvPr id="12292"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AB3F3A3-D8B2-4440-BAF8-ECC570BCE0F5}" type="slidenum">
              <a:rPr lang="en-US" altLang="en-US">
                <a:ea typeface="MS PGothic" panose="020B0600070205080204" pitchFamily="34" charset="-128"/>
              </a:rPr>
              <a:pPr eaLnBrk="1" hangingPunct="1"/>
              <a:t>35</a:t>
            </a:fld>
            <a:endParaRPr lang="en-US" altLang="en-US">
              <a:ea typeface="MS PGothic" panose="020B0600070205080204" pitchFamily="34" charset="-128"/>
            </a:endParaRPr>
          </a:p>
        </p:txBody>
      </p:sp>
    </p:spTree>
    <p:extLst>
      <p:ext uri="{BB962C8B-B14F-4D97-AF65-F5344CB8AC3E}">
        <p14:creationId xmlns:p14="http://schemas.microsoft.com/office/powerpoint/2010/main" val="512401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562708" y="1318846"/>
            <a:ext cx="7174523" cy="3868615"/>
          </a:xfrm>
        </p:spPr>
        <p:txBody>
          <a:bodyPr>
            <a:normAutofit lnSpcReduction="10000"/>
          </a:bodyPr>
          <a:lstStyle/>
          <a:p>
            <a:pPr eaLnBrk="1" hangingPunct="1">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Scope of services</a:t>
            </a:r>
          </a:p>
          <a:p>
            <a:pPr lvl="1"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Phasing of tasks</a:t>
            </a:r>
          </a:p>
          <a:p>
            <a:pPr lvl="1"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Data collection</a:t>
            </a:r>
          </a:p>
          <a:p>
            <a:pPr lvl="1"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Environmental Impact Assessment (EIA)</a:t>
            </a:r>
          </a:p>
          <a:p>
            <a:pPr lvl="1"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Survey &amp; investigation</a:t>
            </a:r>
          </a:p>
          <a:p>
            <a:pPr lvl="1"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Design</a:t>
            </a:r>
          </a:p>
          <a:p>
            <a:pPr lvl="1"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Procurement</a:t>
            </a:r>
          </a:p>
          <a:p>
            <a:pPr lvl="1"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Supervision </a:t>
            </a:r>
          </a:p>
          <a:p>
            <a:pPr eaLnBrk="1" hangingPunct="1">
              <a:buClr>
                <a:srgbClr val="CC0000"/>
              </a:buClr>
              <a:buSzPct val="85000"/>
              <a:buFont typeface="Wingdings" panose="05000000000000000000" pitchFamily="2" charset="2"/>
              <a:buNone/>
            </a:pPr>
            <a:r>
              <a:rPr lang="en-US" altLang="en-US" sz="2215">
                <a:solidFill>
                  <a:srgbClr val="000000"/>
                </a:solidFill>
                <a:latin typeface="Arial" panose="020B0604020202020204" pitchFamily="34" charset="0"/>
                <a:cs typeface="Arial" panose="020B0604020202020204" pitchFamily="34" charset="0"/>
              </a:rPr>
              <a:t>	</a:t>
            </a:r>
          </a:p>
        </p:txBody>
      </p:sp>
      <p:sp>
        <p:nvSpPr>
          <p:cNvPr id="10243" name="Rectangle 2"/>
          <p:cNvSpPr>
            <a:spLocks noGrp="1" noChangeArrowheads="1"/>
          </p:cNvSpPr>
          <p:nvPr>
            <p:ph type="title"/>
          </p:nvPr>
        </p:nvSpPr>
        <p:spPr>
          <a:xfrm>
            <a:off x="1103434" y="304800"/>
            <a:ext cx="6668966" cy="731227"/>
          </a:xfrm>
        </p:spPr>
        <p:txBody>
          <a:bodyPr/>
          <a:lstStyle/>
          <a:p>
            <a:pPr eaLnBrk="1" hangingPunct="1">
              <a:buClr>
                <a:srgbClr val="CC0000"/>
              </a:buClr>
              <a:buSzPct val="85000"/>
              <a:defRPr/>
            </a:pPr>
            <a:r>
              <a:rPr lang="en-US" sz="3692" dirty="0">
                <a:latin typeface="Arial" pitchFamily="-65" charset="0"/>
                <a:ea typeface="Arial" pitchFamily="-65" charset="0"/>
                <a:cs typeface="Arial" pitchFamily="-65" charset="0"/>
              </a:rPr>
              <a:t>Contents of a TOR:</a:t>
            </a:r>
          </a:p>
        </p:txBody>
      </p:sp>
      <p:sp>
        <p:nvSpPr>
          <p:cNvPr id="13316"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47F90C6B-552D-4455-A496-BE747418E770}" type="slidenum">
              <a:rPr lang="en-US" altLang="en-US">
                <a:ea typeface="MS PGothic" panose="020B0600070205080204" pitchFamily="34" charset="-128"/>
              </a:rPr>
              <a:pPr eaLnBrk="1" hangingPunct="1"/>
              <a:t>36</a:t>
            </a:fld>
            <a:endParaRPr lang="en-US" altLang="en-US">
              <a:ea typeface="MS PGothic" panose="020B0600070205080204" pitchFamily="34" charset="-128"/>
            </a:endParaRPr>
          </a:p>
        </p:txBody>
      </p:sp>
    </p:spTree>
    <p:extLst>
      <p:ext uri="{BB962C8B-B14F-4D97-AF65-F5344CB8AC3E}">
        <p14:creationId xmlns:p14="http://schemas.microsoft.com/office/powerpoint/2010/main" val="514250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844062" y="1670538"/>
            <a:ext cx="7174523" cy="4220308"/>
          </a:xfrm>
        </p:spPr>
        <p:txBody>
          <a:bodyPr>
            <a:normAutofit fontScale="92500" lnSpcReduction="10000"/>
          </a:bodyPr>
          <a:lstStyle/>
          <a:p>
            <a:pPr algn="just" eaLnBrk="1" hangingPunct="1">
              <a:lnSpc>
                <a:spcPct val="80000"/>
              </a:lnSpc>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Requirement of Expertise</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Scoring weight ages for technical proposals</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Team responsibilities requirements</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Association/joint venture issues</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Technological or institutional experience</a:t>
            </a:r>
          </a:p>
          <a:p>
            <a:pPr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Training and skills transfer</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Training of (Implementing Agency) IA personnel</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Training of counterpart personnel</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Training through job</a:t>
            </a:r>
          </a:p>
          <a:p>
            <a:pPr lvl="1"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Training through institutions</a:t>
            </a:r>
          </a:p>
          <a:p>
            <a:pPr lvl="1" algn="just" eaLnBrk="1" hangingPunct="1">
              <a:lnSpc>
                <a:spcPct val="80000"/>
              </a:lnSpc>
              <a:buClr>
                <a:srgbClr val="CC0000"/>
              </a:buClr>
              <a:buSzPct val="85000"/>
              <a:buFont typeface="Tahoma" panose="020B0604030504040204" pitchFamily="34" charset="0"/>
              <a:buChar char="­"/>
            </a:pPr>
            <a:endParaRPr lang="en-US" altLang="en-US" sz="2215">
              <a:solidFill>
                <a:srgbClr val="000000"/>
              </a:solidFill>
              <a:latin typeface="Arial" panose="020B0604020202020204" pitchFamily="34" charset="0"/>
              <a:cs typeface="Arial" panose="020B0604020202020204" pitchFamily="34" charset="0"/>
            </a:endParaRPr>
          </a:p>
          <a:p>
            <a:pPr lvl="1" algn="just" eaLnBrk="1" hangingPunct="1">
              <a:lnSpc>
                <a:spcPct val="80000"/>
              </a:lnSpc>
              <a:buClr>
                <a:srgbClr val="CC0000"/>
              </a:buClr>
              <a:buSzPct val="85000"/>
              <a:buFont typeface="Tahoma" panose="020B0604030504040204" pitchFamily="34" charset="0"/>
              <a:buChar char="­"/>
            </a:pPr>
            <a:endParaRPr lang="en-US" altLang="en-US" sz="2215">
              <a:solidFill>
                <a:srgbClr val="000000"/>
              </a:solidFill>
              <a:latin typeface="Arial" panose="020B0604020202020204" pitchFamily="34" charset="0"/>
              <a:cs typeface="Arial" panose="020B0604020202020204" pitchFamily="34" charset="0"/>
            </a:endParaRPr>
          </a:p>
          <a:p>
            <a:pPr algn="just" eaLnBrk="1" hangingPunct="1">
              <a:lnSpc>
                <a:spcPct val="80000"/>
              </a:lnSpc>
              <a:buClr>
                <a:srgbClr val="CC0000"/>
              </a:buClr>
              <a:buSzPct val="85000"/>
              <a:buFont typeface="Wingdings" panose="05000000000000000000" pitchFamily="2" charset="2"/>
              <a:buNone/>
            </a:pPr>
            <a:r>
              <a:rPr lang="en-US" altLang="en-US" sz="2215">
                <a:solidFill>
                  <a:srgbClr val="000000"/>
                </a:solidFill>
                <a:latin typeface="Arial" panose="020B0604020202020204" pitchFamily="34" charset="0"/>
                <a:cs typeface="Arial" panose="020B0604020202020204" pitchFamily="34" charset="0"/>
              </a:rPr>
              <a:t>	</a:t>
            </a:r>
          </a:p>
        </p:txBody>
      </p:sp>
      <p:sp>
        <p:nvSpPr>
          <p:cNvPr id="11267" name="Rectangle 2"/>
          <p:cNvSpPr>
            <a:spLocks noGrp="1" noChangeArrowheads="1"/>
          </p:cNvSpPr>
          <p:nvPr>
            <p:ph type="title"/>
          </p:nvPr>
        </p:nvSpPr>
        <p:spPr>
          <a:xfrm>
            <a:off x="1195754" y="967155"/>
            <a:ext cx="6668966" cy="731227"/>
          </a:xfrm>
        </p:spPr>
        <p:txBody>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Contents of a TOR:</a:t>
            </a:r>
          </a:p>
        </p:txBody>
      </p:sp>
      <p:sp>
        <p:nvSpPr>
          <p:cNvPr id="14340"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287BF02-6AB7-40DB-9E03-AB9DA759ED46}" type="slidenum">
              <a:rPr lang="en-US" altLang="en-US">
                <a:ea typeface="MS PGothic" panose="020B0600070205080204" pitchFamily="34" charset="-128"/>
              </a:rPr>
              <a:pPr eaLnBrk="1" hangingPunct="1"/>
              <a:t>37</a:t>
            </a:fld>
            <a:endParaRPr lang="en-US" altLang="en-US">
              <a:ea typeface="MS PGothic" panose="020B0600070205080204" pitchFamily="34" charset="-128"/>
            </a:endParaRPr>
          </a:p>
        </p:txBody>
      </p:sp>
    </p:spTree>
    <p:extLst>
      <p:ext uri="{BB962C8B-B14F-4D97-AF65-F5344CB8AC3E}">
        <p14:creationId xmlns:p14="http://schemas.microsoft.com/office/powerpoint/2010/main" val="4254425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773723" y="1389185"/>
            <a:ext cx="7174523" cy="3868615"/>
          </a:xfrm>
        </p:spPr>
        <p:txBody>
          <a:bodyPr>
            <a:normAutofit fontScale="92500"/>
          </a:bodyPr>
          <a:lstStyle/>
          <a:p>
            <a:pPr eaLnBrk="1" hangingPunct="1">
              <a:lnSpc>
                <a:spcPct val="80000"/>
              </a:lnSpc>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Institutional Arrangements</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Project management organization</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Consultants resident engineer</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Status of client’s personnel</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Consultant’s responsibilities for project completion</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Selection of staff and handling of unsuitable staff</a:t>
            </a:r>
          </a:p>
          <a:p>
            <a:pPr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Reporting Requirements</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Periodic Progress Report</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Inception Report</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Interim Report</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Final Report</a:t>
            </a:r>
          </a:p>
        </p:txBody>
      </p:sp>
      <p:sp>
        <p:nvSpPr>
          <p:cNvPr id="12291" name="Rectangle 2"/>
          <p:cNvSpPr>
            <a:spLocks noGrp="1" noChangeArrowheads="1"/>
          </p:cNvSpPr>
          <p:nvPr>
            <p:ph type="title"/>
          </p:nvPr>
        </p:nvSpPr>
        <p:spPr>
          <a:xfrm>
            <a:off x="773723" y="1023571"/>
            <a:ext cx="6668966" cy="731227"/>
          </a:xfrm>
        </p:spPr>
        <p:txBody>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Contents of a TOR:</a:t>
            </a:r>
          </a:p>
        </p:txBody>
      </p:sp>
      <p:sp>
        <p:nvSpPr>
          <p:cNvPr id="15364"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727D1B0-ADDA-4A09-A742-4C40309247AF}" type="slidenum">
              <a:rPr lang="en-US" altLang="en-US">
                <a:ea typeface="MS PGothic" panose="020B0600070205080204" pitchFamily="34" charset="-128"/>
              </a:rPr>
              <a:pPr eaLnBrk="1" hangingPunct="1"/>
              <a:t>38</a:t>
            </a:fld>
            <a:endParaRPr lang="en-US" altLang="en-US">
              <a:ea typeface="MS PGothic" panose="020B0600070205080204" pitchFamily="34" charset="-128"/>
            </a:endParaRPr>
          </a:p>
        </p:txBody>
      </p:sp>
    </p:spTree>
    <p:extLst>
      <p:ext uri="{BB962C8B-B14F-4D97-AF65-F5344CB8AC3E}">
        <p14:creationId xmlns:p14="http://schemas.microsoft.com/office/powerpoint/2010/main" val="241367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914400" y="1178169"/>
            <a:ext cx="7174523" cy="4290646"/>
          </a:xfrm>
        </p:spPr>
        <p:txBody>
          <a:bodyPr>
            <a:normAutofit lnSpcReduction="10000"/>
          </a:bodyPr>
          <a:lstStyle/>
          <a:p>
            <a:pPr eaLnBrk="1" hangingPunct="1">
              <a:lnSpc>
                <a:spcPct val="90000"/>
              </a:lnSpc>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Estimation of Time Inputs</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Activity schedule</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Staffing Schedule</a:t>
            </a:r>
          </a:p>
          <a:p>
            <a:pPr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Estimation of Cost Input</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Salary cost</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Social charges</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Overhead costs</a:t>
            </a:r>
          </a:p>
          <a:p>
            <a:pPr lvl="1"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Fee</a:t>
            </a:r>
          </a:p>
          <a:p>
            <a:pPr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Director (Non-Salary Cost)</a:t>
            </a:r>
          </a:p>
          <a:p>
            <a:pPr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Contingencies</a:t>
            </a:r>
          </a:p>
          <a:p>
            <a:pPr eaLnBrk="1" hangingPunct="1">
              <a:lnSpc>
                <a:spcPct val="90000"/>
              </a:lnSpc>
              <a:buClr>
                <a:srgbClr val="CC0000"/>
              </a:buClr>
              <a:buSzPct val="85000"/>
              <a:buFont typeface="Wingdings" panose="05000000000000000000" pitchFamily="2" charset="2"/>
              <a:buNone/>
            </a:pPr>
            <a:r>
              <a:rPr lang="en-US" altLang="en-US" sz="2215">
                <a:solidFill>
                  <a:srgbClr val="000000"/>
                </a:solidFill>
                <a:latin typeface="Arial" panose="020B0604020202020204" pitchFamily="34" charset="0"/>
                <a:cs typeface="Arial" panose="020B0604020202020204" pitchFamily="34" charset="0"/>
              </a:rPr>
              <a:t>	</a:t>
            </a:r>
          </a:p>
        </p:txBody>
      </p:sp>
      <p:sp>
        <p:nvSpPr>
          <p:cNvPr id="13315" name="Rectangle 2"/>
          <p:cNvSpPr>
            <a:spLocks noGrp="1" noChangeArrowheads="1"/>
          </p:cNvSpPr>
          <p:nvPr>
            <p:ph type="title"/>
          </p:nvPr>
        </p:nvSpPr>
        <p:spPr>
          <a:xfrm>
            <a:off x="914400" y="411773"/>
            <a:ext cx="7621892" cy="731227"/>
          </a:xfrm>
        </p:spPr>
        <p:txBody>
          <a:bodyPr/>
          <a:lstStyle/>
          <a:p>
            <a:pPr eaLnBrk="1" hangingPunct="1">
              <a:buClr>
                <a:srgbClr val="CC0000"/>
              </a:buClr>
              <a:buSzPct val="85000"/>
              <a:defRPr/>
            </a:pPr>
            <a:r>
              <a:rPr lang="en-US" sz="3323" dirty="0">
                <a:latin typeface="Arial" pitchFamily="-65" charset="0"/>
                <a:ea typeface="Arial" pitchFamily="-65" charset="0"/>
                <a:cs typeface="Arial" pitchFamily="-65" charset="0"/>
              </a:rPr>
              <a:t>Estimation of Input/Costs:</a:t>
            </a:r>
          </a:p>
        </p:txBody>
      </p:sp>
      <p:sp>
        <p:nvSpPr>
          <p:cNvPr id="16388"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CD9A0F7-0097-47C9-A194-8F9341B6265A}" type="slidenum">
              <a:rPr lang="en-US" altLang="en-US">
                <a:ea typeface="MS PGothic" panose="020B0600070205080204" pitchFamily="34" charset="-128"/>
              </a:rPr>
              <a:pPr eaLnBrk="1" hangingPunct="1"/>
              <a:t>39</a:t>
            </a:fld>
            <a:endParaRPr lang="en-US" altLang="en-US">
              <a:ea typeface="MS PGothic" panose="020B0600070205080204" pitchFamily="34" charset="-128"/>
            </a:endParaRPr>
          </a:p>
        </p:txBody>
      </p:sp>
    </p:spTree>
    <p:extLst>
      <p:ext uri="{BB962C8B-B14F-4D97-AF65-F5344CB8AC3E}">
        <p14:creationId xmlns:p14="http://schemas.microsoft.com/office/powerpoint/2010/main" val="3220305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0" y="1107831"/>
            <a:ext cx="9003323" cy="4700954"/>
          </a:xfrm>
        </p:spPr>
        <p:txBody>
          <a:bodyPr>
            <a:normAutofit lnSpcReduction="10000"/>
          </a:bodyPr>
          <a:lstStyle/>
          <a:p>
            <a:pPr eaLnBrk="1" hangingPunct="1"/>
            <a:r>
              <a:rPr lang="en-US" altLang="en-US" sz="1846" b="1" i="1">
                <a:latin typeface="Times New Roman" panose="02020603050405020304" pitchFamily="18" charset="0"/>
                <a:cs typeface="Times New Roman" panose="02020603050405020304" pitchFamily="18" charset="0"/>
              </a:rPr>
              <a:t>O you who have believed, when you contract a debt for a specified term: </a:t>
            </a:r>
          </a:p>
          <a:p>
            <a:pPr eaLnBrk="1" hangingPunct="1"/>
            <a:r>
              <a:rPr lang="en-US" altLang="en-US" sz="1846" b="1" i="1">
                <a:latin typeface="Times New Roman" panose="02020603050405020304" pitchFamily="18" charset="0"/>
                <a:cs typeface="Times New Roman" panose="02020603050405020304" pitchFamily="18" charset="0"/>
              </a:rPr>
              <a:t> write it down. </a:t>
            </a:r>
          </a:p>
          <a:p>
            <a:pPr eaLnBrk="1" hangingPunct="1"/>
            <a:r>
              <a:rPr lang="en-US" altLang="en-US" sz="1846" b="1" i="1">
                <a:latin typeface="Times New Roman" panose="02020603050405020304" pitchFamily="18" charset="0"/>
                <a:cs typeface="Times New Roman" panose="02020603050405020304" pitchFamily="18" charset="0"/>
              </a:rPr>
              <a:t>And let a scribe write [it] between you in justice. </a:t>
            </a:r>
          </a:p>
          <a:p>
            <a:pPr eaLnBrk="1" hangingPunct="1"/>
            <a:r>
              <a:rPr lang="en-US" altLang="en-US" sz="1846" b="1" i="1">
                <a:latin typeface="Times New Roman" panose="02020603050405020304" pitchFamily="18" charset="0"/>
                <a:cs typeface="Times New Roman" panose="02020603050405020304" pitchFamily="18" charset="0"/>
              </a:rPr>
              <a:t>Let no scribe refuse to write as Allah has taught him. </a:t>
            </a:r>
          </a:p>
          <a:p>
            <a:pPr eaLnBrk="1" hangingPunct="1"/>
            <a:r>
              <a:rPr lang="en-US" altLang="en-US" sz="1846" b="1" i="1">
                <a:latin typeface="Times New Roman" panose="02020603050405020304" pitchFamily="18" charset="0"/>
                <a:cs typeface="Times New Roman" panose="02020603050405020304" pitchFamily="18" charset="0"/>
              </a:rPr>
              <a:t>So let him write and let the one who has the obligation dictate. </a:t>
            </a:r>
          </a:p>
          <a:p>
            <a:pPr eaLnBrk="1" hangingPunct="1"/>
            <a:r>
              <a:rPr lang="en-US" altLang="en-US" sz="1846" b="1" i="1">
                <a:latin typeface="Times New Roman" panose="02020603050405020304" pitchFamily="18" charset="0"/>
                <a:cs typeface="Times New Roman" panose="02020603050405020304" pitchFamily="18" charset="0"/>
              </a:rPr>
              <a:t>And let him fear Allah , his Lord, and not leave anything out of it. </a:t>
            </a:r>
          </a:p>
          <a:p>
            <a:pPr eaLnBrk="1" hangingPunct="1"/>
            <a:r>
              <a:rPr lang="en-US" altLang="en-US" sz="1846" b="1" i="1">
                <a:latin typeface="Times New Roman" panose="02020603050405020304" pitchFamily="18" charset="0"/>
                <a:cs typeface="Times New Roman" panose="02020603050405020304" pitchFamily="18" charset="0"/>
              </a:rPr>
              <a:t>But if the one who has the obligation is of limited understanding or weak or unable to dictate himself, then let his guardian dictate in justice. </a:t>
            </a:r>
          </a:p>
          <a:p>
            <a:pPr eaLnBrk="1" hangingPunct="1"/>
            <a:r>
              <a:rPr lang="en-US" altLang="en-US" sz="1846" b="1" i="1">
                <a:latin typeface="Times New Roman" panose="02020603050405020304" pitchFamily="18" charset="0"/>
                <a:cs typeface="Times New Roman" panose="02020603050405020304" pitchFamily="18" charset="0"/>
              </a:rPr>
              <a:t>And bring to witness two witnesses from among your men. </a:t>
            </a:r>
          </a:p>
          <a:p>
            <a:pPr eaLnBrk="1" hangingPunct="1"/>
            <a:r>
              <a:rPr lang="en-US" altLang="en-US" sz="1846" b="1" i="1">
                <a:latin typeface="Times New Roman" panose="02020603050405020304" pitchFamily="18" charset="0"/>
                <a:cs typeface="Times New Roman" panose="02020603050405020304" pitchFamily="18" charset="0"/>
              </a:rPr>
              <a:t>And if there are not two men [available], then a man and two women from those whom you accept as witnesses - so that if one of the women errs, then the other can remind her. </a:t>
            </a:r>
          </a:p>
          <a:p>
            <a:pPr eaLnBrk="1" hangingPunct="1"/>
            <a:r>
              <a:rPr lang="en-US" altLang="en-US" sz="1846" b="1" i="1">
                <a:latin typeface="Times New Roman" panose="02020603050405020304" pitchFamily="18" charset="0"/>
                <a:cs typeface="Times New Roman" panose="02020603050405020304" pitchFamily="18" charset="0"/>
              </a:rPr>
              <a:t>And let not the witnesses refuse when they are called upon. </a:t>
            </a:r>
          </a:p>
          <a:p>
            <a:pPr eaLnBrk="1" hangingPunct="1"/>
            <a:r>
              <a:rPr lang="en-US" altLang="en-US" sz="1846" b="1" i="1">
                <a:latin typeface="Times New Roman" panose="02020603050405020304" pitchFamily="18" charset="0"/>
                <a:cs typeface="Times New Roman" panose="02020603050405020304" pitchFamily="18" charset="0"/>
              </a:rPr>
              <a:t>And do not be [too] weary to write it, whether it is small or large, for its [specified] term. ……………………………….</a:t>
            </a:r>
          </a:p>
        </p:txBody>
      </p:sp>
      <p:sp>
        <p:nvSpPr>
          <p:cNvPr id="3" name="Title 2"/>
          <p:cNvSpPr>
            <a:spLocks noGrp="1"/>
          </p:cNvSpPr>
          <p:nvPr>
            <p:ph type="title"/>
          </p:nvPr>
        </p:nvSpPr>
        <p:spPr>
          <a:xfrm>
            <a:off x="457200" y="517281"/>
            <a:ext cx="8229600" cy="590550"/>
          </a:xfrm>
        </p:spPr>
        <p:txBody>
          <a:bodyPr>
            <a:normAutofit/>
          </a:bodyPr>
          <a:lstStyle/>
          <a:p>
            <a:pPr eaLnBrk="1" hangingPunct="1">
              <a:defRPr/>
            </a:pPr>
            <a:r>
              <a:rPr lang="en-US" dirty="0" smtClean="0"/>
              <a:t>Translation </a:t>
            </a: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EE8222E-453E-44D0-9852-90F7578254ED}" type="slidenum">
              <a:rPr lang="en-US" altLang="en-US"/>
              <a:pPr eaLnBrk="1" hangingPunct="1"/>
              <a:t>4</a:t>
            </a:fld>
            <a:endParaRPr lang="en-US" altLang="en-US"/>
          </a:p>
        </p:txBody>
      </p:sp>
    </p:spTree>
    <p:extLst>
      <p:ext uri="{BB962C8B-B14F-4D97-AF65-F5344CB8AC3E}">
        <p14:creationId xmlns:p14="http://schemas.microsoft.com/office/powerpoint/2010/main" val="3419363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152400" y="1881554"/>
            <a:ext cx="8839200" cy="4079631"/>
          </a:xfrm>
        </p:spPr>
        <p:txBody>
          <a:bodyPr/>
          <a:lstStyle/>
          <a:p>
            <a:pPr eaLnBrk="1" hangingPunct="1">
              <a:lnSpc>
                <a:spcPct val="90000"/>
              </a:lnSpc>
              <a:buClr>
                <a:srgbClr val="CC0000"/>
              </a:buClr>
              <a:buSzPct val="85000"/>
              <a:buFont typeface="Wingdings" panose="05000000000000000000" pitchFamily="2" charset="2"/>
              <a:buChar char="§"/>
            </a:pPr>
            <a:endParaRPr lang="en-US" altLang="en-US" sz="2215" dirty="0">
              <a:solidFill>
                <a:srgbClr val="000000"/>
              </a:solidFill>
              <a:latin typeface="Arial" panose="020B0604020202020204" pitchFamily="34" charset="0"/>
              <a:cs typeface="Arial" panose="020B0604020202020204" pitchFamily="34" charset="0"/>
            </a:endParaRPr>
          </a:p>
          <a:p>
            <a:pPr lvl="1" eaLnBrk="1" hangingPunct="1">
              <a:lnSpc>
                <a:spcPct val="90000"/>
              </a:lnSpc>
              <a:buClr>
                <a:srgbClr val="CC0000"/>
              </a:buClr>
              <a:buSzPct val="85000"/>
              <a:buFont typeface="Wingdings" panose="05000000000000000000" pitchFamily="2" charset="2"/>
              <a:buNone/>
            </a:pPr>
            <a:r>
              <a:rPr lang="en-US" altLang="en-US" sz="2215" dirty="0">
                <a:solidFill>
                  <a:srgbClr val="000000"/>
                </a:solidFill>
                <a:latin typeface="Arial" panose="020B0604020202020204" pitchFamily="34" charset="0"/>
                <a:cs typeface="Arial" panose="020B0604020202020204" pitchFamily="34" charset="0"/>
              </a:rPr>
              <a:t>		</a:t>
            </a:r>
            <a:r>
              <a:rPr lang="en-US" altLang="en-US" sz="2215" u="sng" dirty="0">
                <a:solidFill>
                  <a:srgbClr val="000000"/>
                </a:solidFill>
                <a:latin typeface="Arial" panose="020B0604020202020204" pitchFamily="34" charset="0"/>
                <a:cs typeface="Arial" panose="020B0604020202020204" pitchFamily="34" charset="0"/>
              </a:rPr>
              <a:t>Items Description</a:t>
            </a:r>
            <a:r>
              <a:rPr lang="en-US" altLang="en-US" sz="2215" dirty="0">
                <a:solidFill>
                  <a:srgbClr val="000000"/>
                </a:solidFill>
                <a:latin typeface="Arial" panose="020B0604020202020204" pitchFamily="34" charset="0"/>
                <a:cs typeface="Arial" panose="020B0604020202020204" pitchFamily="34" charset="0"/>
              </a:rPr>
              <a:t>			</a:t>
            </a:r>
            <a:r>
              <a:rPr lang="en-US" altLang="en-US" sz="2215" u="sng" dirty="0">
                <a:solidFill>
                  <a:srgbClr val="000000"/>
                </a:solidFill>
                <a:latin typeface="Arial" panose="020B0604020202020204" pitchFamily="34" charset="0"/>
                <a:cs typeface="Arial" panose="020B0604020202020204" pitchFamily="34" charset="0"/>
              </a:rPr>
              <a:t>Units</a:t>
            </a:r>
          </a:p>
          <a:p>
            <a:pPr eaLnBrk="1" hangingPunct="1">
              <a:lnSpc>
                <a:spcPct val="90000"/>
              </a:lnSpc>
              <a:buClr>
                <a:srgbClr val="CC0000"/>
              </a:buClr>
              <a:buSzPct val="85000"/>
              <a:buFont typeface="Wingdings" panose="05000000000000000000" pitchFamily="2" charset="2"/>
              <a:buNone/>
            </a:pPr>
            <a:endParaRPr lang="en-US" altLang="en-US" sz="2215" dirty="0">
              <a:solidFill>
                <a:srgbClr val="000000"/>
              </a:solidFill>
              <a:latin typeface="Arial" panose="020B0604020202020204" pitchFamily="34" charset="0"/>
              <a:cs typeface="Arial" panose="020B0604020202020204" pitchFamily="34" charset="0"/>
            </a:endParaRPr>
          </a:p>
          <a:p>
            <a:pPr>
              <a:lnSpc>
                <a:spcPct val="90000"/>
              </a:lnSpc>
              <a:buClr>
                <a:srgbClr val="CC0000"/>
              </a:buClr>
              <a:buSzPct val="85000"/>
              <a:buNone/>
            </a:pPr>
            <a:r>
              <a:rPr lang="en-US" altLang="en-US" sz="2215" dirty="0">
                <a:solidFill>
                  <a:srgbClr val="000000"/>
                </a:solidFill>
                <a:latin typeface="Arial" panose="020B0604020202020204" pitchFamily="34" charset="0"/>
                <a:cs typeface="Arial" panose="020B0604020202020204" pitchFamily="34" charset="0"/>
              </a:rPr>
              <a:t>a	-	Salary cost (including </a:t>
            </a:r>
            <a:r>
              <a:rPr lang="en-US" altLang="en-US" sz="2215" dirty="0" smtClean="0">
                <a:solidFill>
                  <a:srgbClr val="000000"/>
                </a:solidFill>
                <a:latin typeface="Arial" panose="020B0604020202020204" pitchFamily="34" charset="0"/>
                <a:cs typeface="Arial" panose="020B0604020202020204" pitchFamily="34" charset="0"/>
              </a:rPr>
              <a:t>Social costs)  100</a:t>
            </a:r>
            <a:endParaRPr lang="en-US" altLang="en-US" sz="2215" dirty="0">
              <a:solidFill>
                <a:srgbClr val="000000"/>
              </a:solidFill>
              <a:latin typeface="Arial" panose="020B0604020202020204" pitchFamily="34" charset="0"/>
              <a:cs typeface="Arial" panose="020B0604020202020204" pitchFamily="34" charset="0"/>
            </a:endParaRPr>
          </a:p>
          <a:p>
            <a:pPr eaLnBrk="1" hangingPunct="1">
              <a:lnSpc>
                <a:spcPct val="90000"/>
              </a:lnSpc>
              <a:buClr>
                <a:srgbClr val="CC0000"/>
              </a:buClr>
              <a:buSzPct val="85000"/>
              <a:buFont typeface="Wingdings" panose="05000000000000000000" pitchFamily="2" charset="2"/>
              <a:buNone/>
            </a:pPr>
            <a:r>
              <a:rPr lang="en-US" altLang="en-US" sz="2215" dirty="0">
                <a:solidFill>
                  <a:srgbClr val="000000"/>
                </a:solidFill>
                <a:latin typeface="Arial" panose="020B0604020202020204" pitchFamily="34" charset="0"/>
                <a:cs typeface="Arial" panose="020B0604020202020204" pitchFamily="34" charset="0"/>
              </a:rPr>
              <a:t>b	-	Overhead (say 90% of ‘a</a:t>
            </a:r>
            <a:r>
              <a:rPr lang="en-US" altLang="en-US" sz="2215" dirty="0" smtClean="0">
                <a:solidFill>
                  <a:srgbClr val="000000"/>
                </a:solidFill>
                <a:latin typeface="Arial" panose="020B0604020202020204" pitchFamily="34" charset="0"/>
                <a:cs typeface="Arial" panose="020B0604020202020204" pitchFamily="34" charset="0"/>
              </a:rPr>
              <a:t>’) </a:t>
            </a:r>
            <a:r>
              <a:rPr lang="en-US" altLang="en-US" sz="2215" dirty="0">
                <a:solidFill>
                  <a:srgbClr val="000000"/>
                </a:solidFill>
                <a:latin typeface="Arial" panose="020B0604020202020204" pitchFamily="34" charset="0"/>
                <a:cs typeface="Arial" panose="020B0604020202020204" pitchFamily="34" charset="0"/>
              </a:rPr>
              <a:t>	     </a:t>
            </a:r>
            <a:r>
              <a:rPr lang="en-US" altLang="en-US" sz="2215" dirty="0" smtClean="0">
                <a:solidFill>
                  <a:srgbClr val="000000"/>
                </a:solidFill>
                <a:latin typeface="Arial" panose="020B0604020202020204" pitchFamily="34" charset="0"/>
                <a:cs typeface="Arial" panose="020B0604020202020204" pitchFamily="34" charset="0"/>
              </a:rPr>
              <a:t>   90</a:t>
            </a:r>
            <a:endParaRPr lang="en-US" altLang="en-US" sz="2215" dirty="0">
              <a:solidFill>
                <a:srgbClr val="000000"/>
              </a:solidFill>
              <a:latin typeface="Arial" panose="020B0604020202020204" pitchFamily="34" charset="0"/>
              <a:cs typeface="Arial" panose="020B0604020202020204" pitchFamily="34" charset="0"/>
            </a:endParaRPr>
          </a:p>
          <a:p>
            <a:pPr eaLnBrk="1" hangingPunct="1">
              <a:lnSpc>
                <a:spcPct val="90000"/>
              </a:lnSpc>
              <a:buClr>
                <a:srgbClr val="CC0000"/>
              </a:buClr>
              <a:buSzPct val="85000"/>
              <a:buFont typeface="Wingdings" panose="05000000000000000000" pitchFamily="2" charset="2"/>
              <a:buNone/>
            </a:pPr>
            <a:r>
              <a:rPr lang="en-US" altLang="en-US" sz="2215" dirty="0">
                <a:solidFill>
                  <a:srgbClr val="000000"/>
                </a:solidFill>
                <a:latin typeface="Arial" panose="020B0604020202020204" pitchFamily="34" charset="0"/>
                <a:cs typeface="Arial" panose="020B0604020202020204" pitchFamily="34" charset="0"/>
              </a:rPr>
              <a:t>c	-	Salary cost + overhead cost	</a:t>
            </a:r>
            <a:r>
              <a:rPr lang="en-US" altLang="en-US" sz="2215" dirty="0" smtClean="0">
                <a:solidFill>
                  <a:srgbClr val="000000"/>
                </a:solidFill>
                <a:latin typeface="Arial" panose="020B0604020202020204" pitchFamily="34" charset="0"/>
                <a:cs typeface="Arial" panose="020B0604020202020204" pitchFamily="34" charset="0"/>
              </a:rPr>
              <a:t>       190</a:t>
            </a:r>
            <a:endParaRPr lang="en-US" altLang="en-US" sz="2215" dirty="0">
              <a:solidFill>
                <a:srgbClr val="000000"/>
              </a:solidFill>
              <a:latin typeface="Arial" panose="020B0604020202020204" pitchFamily="34" charset="0"/>
              <a:cs typeface="Arial" panose="020B0604020202020204" pitchFamily="34" charset="0"/>
            </a:endParaRPr>
          </a:p>
          <a:p>
            <a:pPr eaLnBrk="1" hangingPunct="1">
              <a:lnSpc>
                <a:spcPct val="90000"/>
              </a:lnSpc>
              <a:buClr>
                <a:srgbClr val="CC0000"/>
              </a:buClr>
              <a:buSzPct val="85000"/>
              <a:buFont typeface="Wingdings" panose="05000000000000000000" pitchFamily="2" charset="2"/>
              <a:buNone/>
            </a:pPr>
            <a:r>
              <a:rPr lang="en-US" altLang="en-US" sz="2215" dirty="0">
                <a:solidFill>
                  <a:srgbClr val="000000"/>
                </a:solidFill>
                <a:latin typeface="Arial" panose="020B0604020202020204" pitchFamily="34" charset="0"/>
                <a:cs typeface="Arial" panose="020B0604020202020204" pitchFamily="34" charset="0"/>
              </a:rPr>
              <a:t>d	-	Fee (say @ 12% of ‘c’)		</a:t>
            </a:r>
            <a:r>
              <a:rPr lang="en-US" altLang="en-US" sz="2215" dirty="0" smtClean="0">
                <a:solidFill>
                  <a:srgbClr val="000000"/>
                </a:solidFill>
                <a:latin typeface="Arial" panose="020B0604020202020204" pitchFamily="34" charset="0"/>
                <a:cs typeface="Arial" panose="020B0604020202020204" pitchFamily="34" charset="0"/>
              </a:rPr>
              <a:t>         22.80</a:t>
            </a:r>
          </a:p>
          <a:p>
            <a:pPr eaLnBrk="1" hangingPunct="1">
              <a:lnSpc>
                <a:spcPct val="90000"/>
              </a:lnSpc>
              <a:buClr>
                <a:srgbClr val="CC0000"/>
              </a:buClr>
              <a:buSzPct val="85000"/>
              <a:buFont typeface="Wingdings" panose="05000000000000000000" pitchFamily="2" charset="2"/>
              <a:buNone/>
            </a:pPr>
            <a:r>
              <a:rPr lang="en-US" altLang="en-US" sz="2215" dirty="0" smtClean="0">
                <a:solidFill>
                  <a:srgbClr val="000000"/>
                </a:solidFill>
                <a:latin typeface="Arial" panose="020B0604020202020204" pitchFamily="34" charset="0"/>
                <a:cs typeface="Arial" panose="020B0604020202020204" pitchFamily="34" charset="0"/>
              </a:rPr>
              <a:t>e	-	Billing rate (</a:t>
            </a:r>
            <a:r>
              <a:rPr lang="en-US" altLang="en-US" sz="2215" dirty="0" err="1" smtClean="0">
                <a:solidFill>
                  <a:srgbClr val="000000"/>
                </a:solidFill>
                <a:latin typeface="Arial" panose="020B0604020202020204" pitchFamily="34" charset="0"/>
                <a:cs typeface="Arial" panose="020B0604020202020204" pitchFamily="34" charset="0"/>
              </a:rPr>
              <a:t>c+d</a:t>
            </a:r>
            <a:r>
              <a:rPr lang="en-US" altLang="en-US" sz="2215" dirty="0" smtClean="0">
                <a:solidFill>
                  <a:srgbClr val="000000"/>
                </a:solidFill>
                <a:latin typeface="Arial" panose="020B0604020202020204" pitchFamily="34" charset="0"/>
                <a:cs typeface="Arial" panose="020B0604020202020204" pitchFamily="34" charset="0"/>
              </a:rPr>
              <a:t>)			       212.80</a:t>
            </a:r>
          </a:p>
          <a:p>
            <a:pPr eaLnBrk="1" hangingPunct="1">
              <a:lnSpc>
                <a:spcPct val="90000"/>
              </a:lnSpc>
              <a:buClr>
                <a:srgbClr val="CC0000"/>
              </a:buClr>
              <a:buSzPct val="85000"/>
              <a:buFont typeface="Wingdings 3" panose="05040102010807070707" pitchFamily="18" charset="2"/>
              <a:buNone/>
            </a:pPr>
            <a:endParaRPr lang="en-US" altLang="en-US" sz="2215" dirty="0">
              <a:solidFill>
                <a:srgbClr val="000000"/>
              </a:solidFill>
              <a:latin typeface="Arial" panose="020B0604020202020204" pitchFamily="34" charset="0"/>
              <a:cs typeface="Arial" panose="020B0604020202020204" pitchFamily="34" charset="0"/>
            </a:endParaRPr>
          </a:p>
          <a:p>
            <a:pPr eaLnBrk="1" hangingPunct="1">
              <a:lnSpc>
                <a:spcPct val="90000"/>
              </a:lnSpc>
              <a:buClr>
                <a:srgbClr val="CC0000"/>
              </a:buClr>
              <a:buSzPct val="85000"/>
              <a:buFont typeface="Wingdings" panose="05000000000000000000" pitchFamily="2" charset="2"/>
              <a:buChar char="§"/>
            </a:pPr>
            <a:endParaRPr lang="en-US" altLang="en-US" sz="2215" dirty="0">
              <a:solidFill>
                <a:srgbClr val="000000"/>
              </a:solidFill>
              <a:latin typeface="Arial" panose="020B0604020202020204" pitchFamily="34" charset="0"/>
              <a:cs typeface="Arial" panose="020B0604020202020204" pitchFamily="34" charset="0"/>
            </a:endParaRPr>
          </a:p>
        </p:txBody>
      </p:sp>
      <p:sp>
        <p:nvSpPr>
          <p:cNvPr id="14339" name="Rectangle 2"/>
          <p:cNvSpPr>
            <a:spLocks noGrp="1" noChangeArrowheads="1"/>
          </p:cNvSpPr>
          <p:nvPr>
            <p:ph type="title"/>
          </p:nvPr>
        </p:nvSpPr>
        <p:spPr>
          <a:xfrm>
            <a:off x="1125416" y="1248508"/>
            <a:ext cx="6668966" cy="731227"/>
          </a:xfrm>
        </p:spPr>
        <p:txBody>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Billing Rate:</a:t>
            </a:r>
          </a:p>
        </p:txBody>
      </p:sp>
      <p:sp>
        <p:nvSpPr>
          <p:cNvPr id="17412"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49147AB-1181-4C91-886B-18545FD50A47}" type="slidenum">
              <a:rPr lang="en-US" altLang="en-US">
                <a:ea typeface="MS PGothic" panose="020B0600070205080204" pitchFamily="34" charset="-128"/>
              </a:rPr>
              <a:pPr eaLnBrk="1" hangingPunct="1"/>
              <a:t>40</a:t>
            </a:fld>
            <a:endParaRPr lang="en-US" altLang="en-US">
              <a:ea typeface="MS PGothic" panose="020B0600070205080204" pitchFamily="34" charset="-128"/>
            </a:endParaRPr>
          </a:p>
        </p:txBody>
      </p:sp>
    </p:spTree>
    <p:extLst>
      <p:ext uri="{BB962C8B-B14F-4D97-AF65-F5344CB8AC3E}">
        <p14:creationId xmlns:p14="http://schemas.microsoft.com/office/powerpoint/2010/main" val="4277090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633046" y="2092569"/>
            <a:ext cx="8159262" cy="3868615"/>
          </a:xfrm>
        </p:spPr>
        <p:txBody>
          <a:bodyPr>
            <a:normAutofit lnSpcReduction="10000"/>
          </a:bodyPr>
          <a:lstStyle/>
          <a:p>
            <a:pPr eaLnBrk="1" hangingPunct="1">
              <a:lnSpc>
                <a:spcPct val="80000"/>
              </a:lnSpc>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System of Selection</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Quality Based Selection (QBS)</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Quality and Cost Based Selection (QBCS)</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Weightage Assignment Aspects</a:t>
            </a:r>
          </a:p>
          <a:p>
            <a:pPr lvl="2" eaLnBrk="1" hangingPunct="1">
              <a:lnSpc>
                <a:spcPct val="80000"/>
              </a:lnSpc>
              <a:buClr>
                <a:srgbClr val="CC0000"/>
              </a:buClr>
              <a:buSzPct val="85000"/>
              <a:buFont typeface="Wingdings" panose="05000000000000000000" pitchFamily="2" charset="2"/>
              <a:buChar char="§"/>
            </a:pPr>
            <a:r>
              <a:rPr lang="en-US" altLang="en-US" smtClean="0">
                <a:solidFill>
                  <a:srgbClr val="000000"/>
                </a:solidFill>
                <a:latin typeface="Arial" panose="020B0604020202020204" pitchFamily="34" charset="0"/>
                <a:cs typeface="Arial" panose="020B0604020202020204" pitchFamily="34" charset="0"/>
              </a:rPr>
              <a:t>Technical Aspects</a:t>
            </a:r>
          </a:p>
          <a:p>
            <a:pPr lvl="2" eaLnBrk="1" hangingPunct="1">
              <a:lnSpc>
                <a:spcPct val="80000"/>
              </a:lnSpc>
              <a:buClr>
                <a:srgbClr val="CC0000"/>
              </a:buClr>
              <a:buSzPct val="85000"/>
              <a:buFont typeface="Wingdings" panose="05000000000000000000" pitchFamily="2" charset="2"/>
              <a:buChar char="§"/>
            </a:pPr>
            <a:r>
              <a:rPr lang="en-US" altLang="en-US" smtClean="0">
                <a:solidFill>
                  <a:srgbClr val="000000"/>
                </a:solidFill>
                <a:latin typeface="Arial" panose="020B0604020202020204" pitchFamily="34" charset="0"/>
                <a:cs typeface="Arial" panose="020B0604020202020204" pitchFamily="34" charset="0"/>
              </a:rPr>
              <a:t>Financial Aspects</a:t>
            </a:r>
          </a:p>
          <a:p>
            <a:pPr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Instruction for Preparation of Proposals</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Technical Proposal : Form 1 to 9 (Appendix-I)</a:t>
            </a:r>
          </a:p>
          <a:p>
            <a:pPr lvl="1"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Financial Proposal  : Form 1 to 6 (Appendix-II)</a:t>
            </a:r>
          </a:p>
          <a:p>
            <a:pPr eaLnBrk="1" hangingPunct="1">
              <a:lnSpc>
                <a:spcPct val="80000"/>
              </a:lnSpc>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eaLnBrk="1" hangingPunct="1">
              <a:lnSpc>
                <a:spcPct val="80000"/>
              </a:lnSpc>
              <a:buClr>
                <a:srgbClr val="CC0000"/>
              </a:buClr>
              <a:buSzPct val="85000"/>
              <a:buFont typeface="Wingdings" panose="05000000000000000000" pitchFamily="2" charset="2"/>
              <a:buNone/>
            </a:pPr>
            <a:r>
              <a:rPr lang="en-US" altLang="en-US" sz="2215">
                <a:solidFill>
                  <a:srgbClr val="000000"/>
                </a:solidFill>
                <a:latin typeface="Arial" panose="020B0604020202020204" pitchFamily="34" charset="0"/>
                <a:cs typeface="Arial" panose="020B0604020202020204" pitchFamily="34" charset="0"/>
              </a:rPr>
              <a:t>	</a:t>
            </a:r>
          </a:p>
        </p:txBody>
      </p:sp>
      <p:sp>
        <p:nvSpPr>
          <p:cNvPr id="15363" name="Rectangle 2"/>
          <p:cNvSpPr>
            <a:spLocks noGrp="1" noChangeArrowheads="1"/>
          </p:cNvSpPr>
          <p:nvPr>
            <p:ph type="title"/>
          </p:nvPr>
        </p:nvSpPr>
        <p:spPr>
          <a:xfrm>
            <a:off x="1125415" y="1248508"/>
            <a:ext cx="7596554" cy="731227"/>
          </a:xfrm>
        </p:spPr>
        <p:txBody>
          <a:bodyPr/>
          <a:lstStyle/>
          <a:p>
            <a:pPr eaLnBrk="1" hangingPunct="1">
              <a:buClr>
                <a:srgbClr val="CC0000"/>
              </a:buClr>
              <a:buSzPct val="85000"/>
              <a:defRPr/>
            </a:pPr>
            <a:r>
              <a:rPr lang="en-US" sz="3323">
                <a:solidFill>
                  <a:srgbClr val="000000"/>
                </a:solidFill>
                <a:latin typeface="Arial" pitchFamily="-65" charset="0"/>
                <a:ea typeface="Arial" pitchFamily="-65" charset="0"/>
                <a:cs typeface="Arial" pitchFamily="-65" charset="0"/>
              </a:rPr>
              <a:t>Letter of Invitation:</a:t>
            </a:r>
          </a:p>
        </p:txBody>
      </p:sp>
      <p:sp>
        <p:nvSpPr>
          <p:cNvPr id="18436"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6F54E8A-8628-4629-B6AE-2E7BA69B28A2}" type="slidenum">
              <a:rPr lang="en-US" altLang="en-US">
                <a:ea typeface="MS PGothic" panose="020B0600070205080204" pitchFamily="34" charset="-128"/>
              </a:rPr>
              <a:pPr eaLnBrk="1" hangingPunct="1"/>
              <a:t>41</a:t>
            </a:fld>
            <a:endParaRPr lang="en-US" altLang="en-US">
              <a:ea typeface="MS PGothic" panose="020B0600070205080204" pitchFamily="34" charset="-128"/>
            </a:endParaRPr>
          </a:p>
        </p:txBody>
      </p:sp>
    </p:spTree>
    <p:extLst>
      <p:ext uri="{BB962C8B-B14F-4D97-AF65-F5344CB8AC3E}">
        <p14:creationId xmlns:p14="http://schemas.microsoft.com/office/powerpoint/2010/main" val="71935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1150327" y="461597"/>
            <a:ext cx="7008934" cy="1490296"/>
          </a:xfrm>
        </p:spPr>
        <p:txBody>
          <a:bodyPr>
            <a:normAutofit fontScale="90000"/>
          </a:bodyPr>
          <a:lstStyle/>
          <a:p>
            <a:pPr algn="r" eaLnBrk="1" hangingPunct="1">
              <a:defRPr/>
            </a:pPr>
            <a:r>
              <a:rPr lang="en-US" sz="2954" dirty="0">
                <a:solidFill>
                  <a:srgbClr val="000000"/>
                </a:solidFill>
              </a:rPr>
              <a:t/>
            </a:r>
            <a:br>
              <a:rPr lang="en-US" sz="2954" dirty="0">
                <a:solidFill>
                  <a:srgbClr val="000000"/>
                </a:solidFill>
              </a:rPr>
            </a:br>
            <a:r>
              <a:rPr lang="en-US" sz="2954" dirty="0">
                <a:solidFill>
                  <a:srgbClr val="000000"/>
                </a:solidFill>
              </a:rPr>
              <a:t/>
            </a:r>
            <a:br>
              <a:rPr lang="en-US" sz="2954" dirty="0">
                <a:solidFill>
                  <a:srgbClr val="000000"/>
                </a:solidFill>
              </a:rPr>
            </a:br>
            <a:r>
              <a:rPr lang="en-US" sz="2954" dirty="0">
                <a:solidFill>
                  <a:srgbClr val="000000"/>
                </a:solidFill>
              </a:rPr>
              <a:t>Weightage for Main Items for Various Types of Assignment:</a:t>
            </a:r>
            <a:br>
              <a:rPr lang="en-US" sz="2954" dirty="0">
                <a:solidFill>
                  <a:srgbClr val="000000"/>
                </a:solidFill>
              </a:rPr>
            </a:br>
            <a:r>
              <a:rPr lang="en-US" sz="1662" dirty="0">
                <a:solidFill>
                  <a:srgbClr val="000000"/>
                </a:solidFill>
              </a:rPr>
              <a:t>Total Points = 100</a:t>
            </a:r>
          </a:p>
        </p:txBody>
      </p:sp>
      <p:graphicFrame>
        <p:nvGraphicFramePr>
          <p:cNvPr id="262229" name="Group 85"/>
          <p:cNvGraphicFramePr>
            <a:graphicFrameLocks noGrp="1"/>
          </p:cNvGraphicFramePr>
          <p:nvPr>
            <p:ph type="tbl" idx="1"/>
          </p:nvPr>
        </p:nvGraphicFramePr>
        <p:xfrm>
          <a:off x="422031" y="2092569"/>
          <a:ext cx="8370276" cy="4215254"/>
        </p:xfrm>
        <a:graphic>
          <a:graphicData uri="http://schemas.openxmlformats.org/drawingml/2006/table">
            <a:tbl>
              <a:tblPr/>
              <a:tblGrid>
                <a:gridCol w="1673469"/>
                <a:gridCol w="1674935"/>
                <a:gridCol w="1673469"/>
                <a:gridCol w="1674934"/>
                <a:gridCol w="1673469"/>
              </a:tblGrid>
              <a:tr h="11281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CC"/>
                          </a:solidFill>
                          <a:effectLst/>
                          <a:latin typeface="Tahoma" pitchFamily="-65" charset="0"/>
                          <a:ea typeface="ＭＳ Ｐゴシック" pitchFamily="-65" charset="-128"/>
                        </a:rPr>
                        <a:t>Type of Assignment</a:t>
                      </a:r>
                    </a:p>
                  </a:txBody>
                  <a:tcPr marL="84406" marR="84406" marT="42198" marB="421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Specific Experience of the Firm</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Work Plan/</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Methodology</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CC"/>
                          </a:solidFill>
                          <a:effectLst/>
                          <a:latin typeface="Tahoma" pitchFamily="-65" charset="0"/>
                          <a:ea typeface="ＭＳ Ｐゴシック" pitchFamily="-65" charset="-128"/>
                        </a:rPr>
                        <a:t>Competence of Key Personnel</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Suitability for Training (when Training is part of the Assignment</a:t>
                      </a:r>
                    </a:p>
                  </a:txBody>
                  <a:tcPr marL="84406" marR="84406" marT="42198" marB="421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929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300" b="1" i="0" u="none" strike="noStrike" cap="none" normalizeH="0" baseline="0" smtClean="0">
                          <a:ln>
                            <a:noFill/>
                          </a:ln>
                          <a:solidFill>
                            <a:srgbClr val="0000CC"/>
                          </a:solidFill>
                          <a:effectLst/>
                          <a:latin typeface="Tahoma" pitchFamily="-65" charset="0"/>
                          <a:ea typeface="ＭＳ Ｐゴシック" pitchFamily="-65" charset="-128"/>
                        </a:rPr>
                        <a:t>1.</a:t>
                      </a:r>
                      <a:r>
                        <a:rPr kumimoji="0" lang="en-US" sz="1300" b="0" i="0" u="none" strike="noStrike" cap="none" normalizeH="0" baseline="0" smtClean="0">
                          <a:ln>
                            <a:noFill/>
                          </a:ln>
                          <a:solidFill>
                            <a:srgbClr val="0000CC"/>
                          </a:solidFill>
                          <a:effectLst/>
                          <a:latin typeface="Tahoma" pitchFamily="-65" charset="0"/>
                          <a:ea typeface="ＭＳ Ｐゴシック" pitchFamily="-65" charset="-128"/>
                        </a:rPr>
                        <a:t> Pre Investment</a:t>
                      </a:r>
                    </a:p>
                  </a:txBody>
                  <a:tcPr marL="84406" marR="84406" marT="42198" marB="421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10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30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55</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5</a:t>
                      </a:r>
                    </a:p>
                  </a:txBody>
                  <a:tcPr marL="84406" marR="84406" marT="42198" marB="421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913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300" b="1" i="0" u="none" strike="noStrike" cap="none" normalizeH="0" baseline="0" smtClean="0">
                          <a:ln>
                            <a:noFill/>
                          </a:ln>
                          <a:solidFill>
                            <a:srgbClr val="0000CC"/>
                          </a:solidFill>
                          <a:effectLst/>
                          <a:latin typeface="Tahoma" pitchFamily="-65" charset="0"/>
                          <a:ea typeface="ＭＳ Ｐゴシック" pitchFamily="-65" charset="-128"/>
                        </a:rPr>
                        <a:t>2.</a:t>
                      </a:r>
                      <a:r>
                        <a:rPr kumimoji="0" lang="en-US" sz="1300" b="0" i="0" u="none" strike="noStrike" cap="none" normalizeH="0" baseline="0" smtClean="0">
                          <a:ln>
                            <a:noFill/>
                          </a:ln>
                          <a:solidFill>
                            <a:srgbClr val="0000CC"/>
                          </a:solidFill>
                          <a:effectLst/>
                          <a:latin typeface="Tahoma" pitchFamily="-65" charset="0"/>
                          <a:ea typeface="ＭＳ Ｐゴシック" pitchFamily="-65" charset="-128"/>
                        </a:rPr>
                        <a:t> Preparation Design, Tender Documents, Prequalification, Tendering Award</a:t>
                      </a:r>
                    </a:p>
                  </a:txBody>
                  <a:tcPr marL="84406" marR="84406" marT="42198" marB="421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35</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30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30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5</a:t>
                      </a:r>
                    </a:p>
                  </a:txBody>
                  <a:tcPr marL="84406" marR="84406" marT="42198" marB="421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300" b="1" i="0" u="none" strike="noStrike" cap="none" normalizeH="0" baseline="0" smtClean="0">
                          <a:ln>
                            <a:noFill/>
                          </a:ln>
                          <a:solidFill>
                            <a:srgbClr val="0000CC"/>
                          </a:solidFill>
                          <a:effectLst/>
                          <a:latin typeface="Tahoma" pitchFamily="-65" charset="0"/>
                          <a:ea typeface="ＭＳ Ｐゴシック" pitchFamily="-65" charset="-128"/>
                        </a:rPr>
                        <a:t>3.</a:t>
                      </a:r>
                      <a:r>
                        <a:rPr kumimoji="0" lang="en-US" sz="1300" b="0" i="0" u="none" strike="noStrike" cap="none" normalizeH="0" baseline="0" smtClean="0">
                          <a:ln>
                            <a:noFill/>
                          </a:ln>
                          <a:solidFill>
                            <a:srgbClr val="0000CC"/>
                          </a:solidFill>
                          <a:effectLst/>
                          <a:latin typeface="Tahoma" pitchFamily="-65" charset="0"/>
                          <a:ea typeface="ＭＳ Ｐゴシック" pitchFamily="-65" charset="-128"/>
                        </a:rPr>
                        <a:t> Supervision of Construction etc.</a:t>
                      </a:r>
                    </a:p>
                  </a:txBody>
                  <a:tcPr marL="84406" marR="84406" marT="42198" marB="421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5</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20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70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5</a:t>
                      </a:r>
                    </a:p>
                  </a:txBody>
                  <a:tcPr marL="84406" marR="84406" marT="42198" marB="421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2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300" b="1" i="0" u="none" strike="noStrike" cap="none" normalizeH="0" baseline="0" smtClean="0">
                          <a:ln>
                            <a:noFill/>
                          </a:ln>
                          <a:solidFill>
                            <a:srgbClr val="0000CC"/>
                          </a:solidFill>
                          <a:effectLst/>
                          <a:latin typeface="Tahoma" pitchFamily="-65" charset="0"/>
                          <a:ea typeface="ＭＳ Ｐゴシック" pitchFamily="-65" charset="-128"/>
                        </a:rPr>
                        <a:t>4.</a:t>
                      </a:r>
                      <a:r>
                        <a:rPr kumimoji="0" lang="en-US" sz="1300" b="0" i="0" u="none" strike="noStrike" cap="none" normalizeH="0" baseline="0" smtClean="0">
                          <a:ln>
                            <a:noFill/>
                          </a:ln>
                          <a:solidFill>
                            <a:srgbClr val="0000CC"/>
                          </a:solidFill>
                          <a:effectLst/>
                          <a:latin typeface="Tahoma" pitchFamily="-65" charset="0"/>
                          <a:ea typeface="ＭＳ Ｐゴシック" pitchFamily="-65" charset="-128"/>
                        </a:rPr>
                        <a:t> Training</a:t>
                      </a:r>
                    </a:p>
                  </a:txBody>
                  <a:tcPr marL="84406" marR="84406" marT="42198" marB="421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10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10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80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a:t>
                      </a:r>
                    </a:p>
                  </a:txBody>
                  <a:tcPr marL="84406" marR="84406" marT="42198" marB="421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5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300" b="1" i="0" u="none" strike="noStrike" cap="none" normalizeH="0" baseline="0" smtClean="0">
                          <a:ln>
                            <a:noFill/>
                          </a:ln>
                          <a:solidFill>
                            <a:srgbClr val="0000CC"/>
                          </a:solidFill>
                          <a:effectLst/>
                          <a:latin typeface="Tahoma" pitchFamily="-65" charset="0"/>
                          <a:ea typeface="ＭＳ Ｐゴシック" pitchFamily="-65" charset="-128"/>
                        </a:rPr>
                        <a:t>5.</a:t>
                      </a:r>
                      <a:r>
                        <a:rPr kumimoji="0" lang="en-US" sz="1300" b="0" i="0" u="none" strike="noStrike" cap="none" normalizeH="0" baseline="0" smtClean="0">
                          <a:ln>
                            <a:noFill/>
                          </a:ln>
                          <a:solidFill>
                            <a:srgbClr val="0000CC"/>
                          </a:solidFill>
                          <a:effectLst/>
                          <a:latin typeface="Tahoma" pitchFamily="-65" charset="0"/>
                          <a:ea typeface="ＭＳ Ｐゴシック" pitchFamily="-65" charset="-128"/>
                        </a:rPr>
                        <a:t> All Four Phases Listed above part of Assignment</a:t>
                      </a:r>
                    </a:p>
                  </a:txBody>
                  <a:tcPr marL="84406" marR="84406" marT="42198" marB="421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10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25</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smtClean="0">
                          <a:ln>
                            <a:noFill/>
                          </a:ln>
                          <a:solidFill>
                            <a:srgbClr val="0000CC"/>
                          </a:solidFill>
                          <a:effectLst/>
                          <a:latin typeface="Tahoma" pitchFamily="-65" charset="0"/>
                          <a:ea typeface="ＭＳ Ｐゴシック" pitchFamily="-65" charset="-128"/>
                        </a:rPr>
                        <a:t>60</a:t>
                      </a:r>
                    </a:p>
                  </a:txBody>
                  <a:tcPr marL="84406" marR="84406" marT="42198" marB="421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CC"/>
                          </a:solidFill>
                          <a:effectLst/>
                          <a:latin typeface="Tahoma" pitchFamily="-65" charset="0"/>
                          <a:ea typeface="ＭＳ Ｐゴシック" pitchFamily="-65" charset="-128"/>
                        </a:rPr>
                        <a:t>5</a:t>
                      </a:r>
                    </a:p>
                  </a:txBody>
                  <a:tcPr marL="84406" marR="84406" marT="42198" marB="421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03"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773BEF4-967D-4661-AED4-FC0F77EA6558}" type="slidenum">
              <a:rPr lang="en-US" altLang="en-US">
                <a:ea typeface="MS PGothic" panose="020B0600070205080204" pitchFamily="34" charset="-128"/>
              </a:rPr>
              <a:pPr eaLnBrk="1" hangingPunct="1"/>
              <a:t>42</a:t>
            </a:fld>
            <a:endParaRPr lang="en-US" altLang="en-US">
              <a:ea typeface="MS PGothic" panose="020B0600070205080204" pitchFamily="34" charset="-128"/>
            </a:endParaRPr>
          </a:p>
        </p:txBody>
      </p:sp>
    </p:spTree>
    <p:extLst>
      <p:ext uri="{BB962C8B-B14F-4D97-AF65-F5344CB8AC3E}">
        <p14:creationId xmlns:p14="http://schemas.microsoft.com/office/powerpoint/2010/main" val="3418818273"/>
      </p:ext>
    </p:extLst>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728723" y="2971800"/>
            <a:ext cx="8088923" cy="1336431"/>
          </a:xfrm>
        </p:spPr>
        <p:txBody>
          <a:bodyPr/>
          <a:lstStyle/>
          <a:p>
            <a:pPr marL="0" indent="0" algn="just">
              <a:buClr>
                <a:srgbClr val="CC0000"/>
              </a:buClr>
              <a:buSzPct val="85000"/>
              <a:buNone/>
            </a:pPr>
            <a:r>
              <a:rPr lang="en-US" altLang="en-US" sz="3231" dirty="0">
                <a:solidFill>
                  <a:srgbClr val="000000"/>
                </a:solidFill>
                <a:latin typeface="Arial" panose="020B0604020202020204" pitchFamily="34" charset="0"/>
                <a:cs typeface="Arial" panose="020B0604020202020204" pitchFamily="34" charset="0"/>
              </a:rPr>
              <a:t>“Evaluation of Proposals and Award of Consultancy Contracts</a:t>
            </a:r>
            <a:endParaRPr lang="en-US" altLang="en-US" sz="2585" b="1" dirty="0">
              <a:solidFill>
                <a:srgbClr val="000000"/>
              </a:solidFill>
            </a:endParaRPr>
          </a:p>
        </p:txBody>
      </p:sp>
      <p:sp>
        <p:nvSpPr>
          <p:cNvPr id="20484"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E2D69E8-144C-412F-B14D-C8AFF679195D}" type="slidenum">
              <a:rPr lang="en-US" altLang="en-US">
                <a:ea typeface="MS PGothic" panose="020B0600070205080204" pitchFamily="34" charset="-128"/>
              </a:rPr>
              <a:pPr eaLnBrk="1" hangingPunct="1"/>
              <a:t>43</a:t>
            </a:fld>
            <a:endParaRPr lang="en-US" altLang="en-US">
              <a:ea typeface="MS PGothic" panose="020B0600070205080204" pitchFamily="34" charset="-128"/>
            </a:endParaRPr>
          </a:p>
        </p:txBody>
      </p:sp>
    </p:spTree>
    <p:extLst>
      <p:ext uri="{BB962C8B-B14F-4D97-AF65-F5344CB8AC3E}">
        <p14:creationId xmlns:p14="http://schemas.microsoft.com/office/powerpoint/2010/main" val="591766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633046" y="1459523"/>
            <a:ext cx="7877908" cy="4079631"/>
          </a:xfrm>
        </p:spPr>
        <p:txBody>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Defining Engineering Services:</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Proposal is the offer by a consultant</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Proposal is used in the meaning of bid</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Evaluation and Award are most important but often suffers from controversies</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Proposal is a price and conditions at which a proposer intends to supply engineering services to a Client</a:t>
            </a:r>
          </a:p>
          <a:p>
            <a:pPr algn="just" eaLnBrk="1" hangingPunct="1">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p:txBody>
      </p:sp>
      <p:sp>
        <p:nvSpPr>
          <p:cNvPr id="20483" name="Rectangle 2"/>
          <p:cNvSpPr>
            <a:spLocks noGrp="1" noChangeArrowheads="1"/>
          </p:cNvSpPr>
          <p:nvPr>
            <p:ph type="title"/>
          </p:nvPr>
        </p:nvSpPr>
        <p:spPr>
          <a:xfrm>
            <a:off x="1055077" y="545124"/>
            <a:ext cx="6668966" cy="731227"/>
          </a:xfrm>
        </p:spPr>
        <p:txBody>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Introduction:</a:t>
            </a:r>
          </a:p>
        </p:txBody>
      </p:sp>
      <p:sp>
        <p:nvSpPr>
          <p:cNvPr id="21508"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12EB46D-BD63-4564-8380-6D9C44B9CFE1}" type="slidenum">
              <a:rPr lang="en-US" altLang="en-US">
                <a:ea typeface="MS PGothic" panose="020B0600070205080204" pitchFamily="34" charset="-128"/>
              </a:rPr>
              <a:pPr eaLnBrk="1" hangingPunct="1"/>
              <a:t>44</a:t>
            </a:fld>
            <a:endParaRPr lang="en-US" altLang="en-US">
              <a:ea typeface="MS PGothic" panose="020B0600070205080204" pitchFamily="34" charset="-128"/>
            </a:endParaRPr>
          </a:p>
        </p:txBody>
      </p:sp>
    </p:spTree>
    <p:extLst>
      <p:ext uri="{BB962C8B-B14F-4D97-AF65-F5344CB8AC3E}">
        <p14:creationId xmlns:p14="http://schemas.microsoft.com/office/powerpoint/2010/main" val="607318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562708" y="1670539"/>
            <a:ext cx="7807569" cy="4009292"/>
          </a:xfrm>
        </p:spPr>
        <p:txBody>
          <a:bodyPr>
            <a:normAutofit lnSpcReduction="10000"/>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Proposal is submitted on the basis of Request for Proposal (RFP) documents prepared and supplied by client for purchase of specific services</a:t>
            </a:r>
          </a:p>
          <a:p>
            <a:pPr algn="just" eaLnBrk="1" hangingPunct="1">
              <a:buClr>
                <a:srgbClr val="CC0000"/>
              </a:buClr>
              <a:buSzPct val="85000"/>
              <a:buFont typeface="Wingdings 3" panose="05040102010807070707" pitchFamily="18" charset="2"/>
              <a:buNone/>
            </a:pPr>
            <a:endParaRPr lang="en-US" altLang="en-US" sz="2215">
              <a:solidFill>
                <a:srgbClr val="000000"/>
              </a:solidFill>
              <a:latin typeface="Arial" panose="020B0604020202020204" pitchFamily="34" charset="0"/>
              <a:cs typeface="Arial" panose="020B0604020202020204" pitchFamily="34" charset="0"/>
            </a:endParaRP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Pre-qualification of consultants is not mandatory, however, recommended specially for major projects</a:t>
            </a:r>
          </a:p>
          <a:p>
            <a:pPr algn="just" eaLnBrk="1" hangingPunct="1">
              <a:buClr>
                <a:srgbClr val="CC0000"/>
              </a:buClr>
              <a:buSzPct val="85000"/>
              <a:buFont typeface="Wingdings 3" panose="05040102010807070707" pitchFamily="18" charset="2"/>
              <a:buNone/>
            </a:pPr>
            <a:endParaRPr lang="en-US" altLang="en-US" sz="2215">
              <a:solidFill>
                <a:srgbClr val="000000"/>
              </a:solidFill>
              <a:latin typeface="Arial" panose="020B0604020202020204" pitchFamily="34" charset="0"/>
              <a:cs typeface="Arial" panose="020B0604020202020204" pitchFamily="34" charset="0"/>
            </a:endParaRP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“PEC Procedure for Pre-qualification of Consultants” to be followed for pre-qualifying the consultants</a:t>
            </a:r>
          </a:p>
          <a:p>
            <a:pPr eaLnBrk="1" hangingPunct="1">
              <a:buClr>
                <a:srgbClr val="CC0000"/>
              </a:buClr>
              <a:buSzPct val="85000"/>
              <a:buFontTx/>
              <a:buChar char="•"/>
            </a:pPr>
            <a:endParaRPr lang="en-US" altLang="en-US" sz="2585">
              <a:solidFill>
                <a:srgbClr val="000000"/>
              </a:solidFill>
            </a:endParaRPr>
          </a:p>
          <a:p>
            <a:pPr eaLnBrk="1" hangingPunct="1">
              <a:buClr>
                <a:srgbClr val="CC0000"/>
              </a:buClr>
              <a:buSzPct val="85000"/>
              <a:buFontTx/>
              <a:buChar char="•"/>
            </a:pPr>
            <a:endParaRPr lang="en-US" altLang="en-US" smtClean="0">
              <a:solidFill>
                <a:srgbClr val="000000"/>
              </a:solidFill>
            </a:endParaRPr>
          </a:p>
        </p:txBody>
      </p:sp>
      <p:sp>
        <p:nvSpPr>
          <p:cNvPr id="21507" name="Rectangle 2"/>
          <p:cNvSpPr>
            <a:spLocks noGrp="1" noChangeArrowheads="1"/>
          </p:cNvSpPr>
          <p:nvPr>
            <p:ph type="title"/>
          </p:nvPr>
        </p:nvSpPr>
        <p:spPr>
          <a:xfrm>
            <a:off x="1132009" y="1062112"/>
            <a:ext cx="6668966" cy="731227"/>
          </a:xfrm>
        </p:spPr>
        <p:txBody>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Introduction:</a:t>
            </a:r>
          </a:p>
        </p:txBody>
      </p:sp>
      <p:sp>
        <p:nvSpPr>
          <p:cNvPr id="22532"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A2289EC-B7F2-4529-BD4C-3E82006FBF7E}" type="slidenum">
              <a:rPr lang="en-US" altLang="en-US">
                <a:ea typeface="MS PGothic" panose="020B0600070205080204" pitchFamily="34" charset="-128"/>
              </a:rPr>
              <a:pPr eaLnBrk="1" hangingPunct="1"/>
              <a:t>45</a:t>
            </a:fld>
            <a:endParaRPr lang="en-US" altLang="en-US">
              <a:ea typeface="MS PGothic" panose="020B0600070205080204" pitchFamily="34" charset="-128"/>
            </a:endParaRPr>
          </a:p>
        </p:txBody>
      </p:sp>
    </p:spTree>
    <p:extLst>
      <p:ext uri="{BB962C8B-B14F-4D97-AF65-F5344CB8AC3E}">
        <p14:creationId xmlns:p14="http://schemas.microsoft.com/office/powerpoint/2010/main" val="758965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562708" y="1178169"/>
            <a:ext cx="8299938" cy="4360985"/>
          </a:xfrm>
        </p:spPr>
        <p:txBody>
          <a:bodyPr>
            <a:normAutofit fontScale="92500"/>
          </a:bodyPr>
          <a:lstStyle/>
          <a:p>
            <a:pPr algn="just" eaLnBrk="1" hangingPunct="1">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Following documents are relevant for evaluation and award:</a:t>
            </a:r>
          </a:p>
          <a:p>
            <a:pPr lvl="1" algn="just" eaLnBrk="1" hangingPunct="1">
              <a:buClr>
                <a:srgbClr val="CC0000"/>
              </a:buClr>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Conduct &amp; Practice of Consulting Engineers Bye-laws 1986</a:t>
            </a:r>
          </a:p>
          <a:p>
            <a:pPr lvl="1" algn="just" eaLnBrk="1" hangingPunct="1">
              <a:buClr>
                <a:srgbClr val="CC0000"/>
              </a:buClr>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PEC Standard Procedure for Evaluation of Proposal for Procurement of Engineering Services</a:t>
            </a:r>
          </a:p>
          <a:p>
            <a:pPr lvl="1" algn="just" eaLnBrk="1" hangingPunct="1">
              <a:buClr>
                <a:srgbClr val="CC0000"/>
              </a:buClr>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Public Procurement Rules </a:t>
            </a:r>
            <a:r>
              <a:rPr lang="en-US" altLang="en-US" sz="2215" dirty="0" smtClean="0">
                <a:solidFill>
                  <a:srgbClr val="000000"/>
                </a:solidFill>
                <a:latin typeface="Arial" panose="020B0604020202020204" pitchFamily="34" charset="0"/>
                <a:cs typeface="Arial" panose="020B0604020202020204" pitchFamily="34" charset="0"/>
              </a:rPr>
              <a:t>2004/BPPRA-2014</a:t>
            </a:r>
            <a:endParaRPr lang="en-US" altLang="en-US" sz="2215" dirty="0">
              <a:solidFill>
                <a:srgbClr val="000000"/>
              </a:solidFill>
              <a:latin typeface="Arial" panose="020B0604020202020204" pitchFamily="34" charset="0"/>
              <a:cs typeface="Arial" panose="020B0604020202020204" pitchFamily="34" charset="0"/>
            </a:endParaRPr>
          </a:p>
          <a:p>
            <a:pPr lvl="1" algn="just" eaLnBrk="1" hangingPunct="1">
              <a:buClr>
                <a:srgbClr val="CC0000"/>
              </a:buClr>
              <a:buFont typeface="Verdana" panose="020B0604030504040204" pitchFamily="34" charset="0"/>
              <a:buNone/>
            </a:pPr>
            <a:endParaRPr lang="en-US" altLang="en-US" sz="2215" dirty="0">
              <a:solidFill>
                <a:srgbClr val="000000"/>
              </a:solidFill>
              <a:latin typeface="Arial" panose="020B0604020202020204" pitchFamily="34" charset="0"/>
              <a:cs typeface="Arial" panose="020B0604020202020204" pitchFamily="34" charset="0"/>
            </a:endParaRPr>
          </a:p>
          <a:p>
            <a:pPr algn="just" eaLnBrk="1" hangingPunct="1">
              <a:buClr>
                <a:srgbClr val="CC0000"/>
              </a:buClr>
              <a:buSzTx/>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PPRA rules deficient to address evaluation and award of consultants proposals</a:t>
            </a:r>
          </a:p>
          <a:p>
            <a:pPr algn="just" eaLnBrk="1" hangingPunct="1">
              <a:buClr>
                <a:srgbClr val="CC0000"/>
              </a:buClr>
              <a:buSzTx/>
              <a:buFont typeface="Wingdings 3" panose="05040102010807070707" pitchFamily="18" charset="2"/>
              <a:buNone/>
            </a:pPr>
            <a:endParaRPr lang="en-US" altLang="en-US" sz="2215" dirty="0">
              <a:solidFill>
                <a:srgbClr val="000000"/>
              </a:solidFill>
              <a:latin typeface="Arial" panose="020B0604020202020204" pitchFamily="34" charset="0"/>
              <a:cs typeface="Arial" panose="020B0604020202020204" pitchFamily="34" charset="0"/>
            </a:endParaRPr>
          </a:p>
          <a:p>
            <a:pPr algn="just" eaLnBrk="1" hangingPunct="1">
              <a:buClr>
                <a:srgbClr val="CC0000"/>
              </a:buClr>
              <a:buSzTx/>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PEC and PPRA have harmonized the PEC documents on August 31, 2006</a:t>
            </a:r>
          </a:p>
          <a:p>
            <a:pPr lvl="1" algn="just" eaLnBrk="1" hangingPunct="1">
              <a:buClr>
                <a:srgbClr val="CC0000"/>
              </a:buClr>
              <a:buSzPct val="80000"/>
              <a:buFont typeface="Verdana" panose="020B0604030504040204" pitchFamily="34" charset="0"/>
              <a:buNone/>
            </a:pPr>
            <a:endParaRPr lang="en-US" altLang="en-US" sz="2215" dirty="0">
              <a:solidFill>
                <a:srgbClr val="000000"/>
              </a:solidFill>
              <a:latin typeface="Arial" panose="020B0604020202020204" pitchFamily="34" charset="0"/>
              <a:cs typeface="Arial" panose="020B0604020202020204" pitchFamily="34" charset="0"/>
            </a:endParaRPr>
          </a:p>
        </p:txBody>
      </p:sp>
      <p:sp>
        <p:nvSpPr>
          <p:cNvPr id="22531" name="Rectangle 2"/>
          <p:cNvSpPr>
            <a:spLocks noGrp="1" noChangeArrowheads="1"/>
          </p:cNvSpPr>
          <p:nvPr>
            <p:ph type="title"/>
          </p:nvPr>
        </p:nvSpPr>
        <p:spPr>
          <a:xfrm>
            <a:off x="914400" y="404447"/>
            <a:ext cx="6668966" cy="731227"/>
          </a:xfrm>
        </p:spPr>
        <p:txBody>
          <a:bodyPr/>
          <a:lstStyle/>
          <a:p>
            <a:pPr eaLnBrk="1" hangingPunct="1">
              <a:buClr>
                <a:srgbClr val="CC0000"/>
              </a:buClr>
              <a:buSzPct val="85000"/>
              <a:defRPr/>
            </a:pPr>
            <a:r>
              <a:rPr lang="en-US" sz="3323" dirty="0">
                <a:latin typeface="Arial" pitchFamily="-65" charset="0"/>
                <a:ea typeface="Arial" pitchFamily="-65" charset="0"/>
                <a:cs typeface="Arial" pitchFamily="-65" charset="0"/>
              </a:rPr>
              <a:t>Introduction:</a:t>
            </a:r>
          </a:p>
        </p:txBody>
      </p:sp>
      <p:sp>
        <p:nvSpPr>
          <p:cNvPr id="23556"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62581DE-2F9A-4D9E-9D52-871ED551A70A}" type="slidenum">
              <a:rPr lang="en-US" altLang="en-US">
                <a:ea typeface="MS PGothic" panose="020B0600070205080204" pitchFamily="34" charset="-128"/>
              </a:rPr>
              <a:pPr eaLnBrk="1" hangingPunct="1"/>
              <a:t>46</a:t>
            </a:fld>
            <a:endParaRPr lang="en-US" altLang="en-US">
              <a:ea typeface="MS PGothic" panose="020B0600070205080204" pitchFamily="34" charset="-128"/>
            </a:endParaRPr>
          </a:p>
        </p:txBody>
      </p:sp>
    </p:spTree>
    <p:extLst>
      <p:ext uri="{BB962C8B-B14F-4D97-AF65-F5344CB8AC3E}">
        <p14:creationId xmlns:p14="http://schemas.microsoft.com/office/powerpoint/2010/main" val="1793440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533400" y="1849902"/>
            <a:ext cx="8440615" cy="4642338"/>
          </a:xfrm>
        </p:spPr>
        <p:txBody>
          <a:bodyPr/>
          <a:lstStyle/>
          <a:p>
            <a:pPr algn="just" eaLnBrk="1" hangingPunct="1">
              <a:lnSpc>
                <a:spcPct val="90000"/>
              </a:lnSpc>
              <a:buClr>
                <a:srgbClr val="CC0000"/>
              </a:buClr>
              <a:buSzPct val="85000"/>
              <a:buFont typeface="Wingdings" panose="05000000000000000000" pitchFamily="2" charset="2"/>
              <a:buChar char="§"/>
            </a:pPr>
            <a:r>
              <a:rPr lang="en-US" altLang="en-US" sz="2215" dirty="0" err="1">
                <a:solidFill>
                  <a:srgbClr val="000000"/>
                </a:solidFill>
                <a:latin typeface="Arial" panose="020B0604020202020204" pitchFamily="34" charset="0"/>
                <a:cs typeface="Arial" panose="020B0604020202020204" pitchFamily="34" charset="0"/>
              </a:rPr>
              <a:t>ToR</a:t>
            </a:r>
            <a:r>
              <a:rPr lang="en-US" altLang="en-US" sz="2215" dirty="0">
                <a:solidFill>
                  <a:srgbClr val="000000"/>
                </a:solidFill>
                <a:latin typeface="Arial" panose="020B0604020202020204" pitchFamily="34" charset="0"/>
                <a:cs typeface="Arial" panose="020B0604020202020204" pitchFamily="34" charset="0"/>
              </a:rPr>
              <a:t> must reflect the provisions of intended method of evaluation</a:t>
            </a:r>
          </a:p>
          <a:p>
            <a:pPr algn="just" eaLnBrk="1" hangingPunct="1">
              <a:lnSpc>
                <a:spcPct val="90000"/>
              </a:lnSpc>
              <a:buClr>
                <a:srgbClr val="CC0000"/>
              </a:buClr>
              <a:buSzPct val="85000"/>
              <a:buFont typeface="Wingdings 3" panose="05040102010807070707" pitchFamily="18" charset="2"/>
              <a:buNone/>
            </a:pPr>
            <a:endParaRPr lang="en-US" altLang="en-US" sz="2215" dirty="0">
              <a:solidFill>
                <a:srgbClr val="000000"/>
              </a:solidFill>
              <a:latin typeface="Arial" panose="020B0604020202020204" pitchFamily="34" charset="0"/>
              <a:cs typeface="Arial" panose="020B0604020202020204" pitchFamily="34" charset="0"/>
            </a:endParaRP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PEC Procedure envisaged two methods of evaluation:</a:t>
            </a:r>
          </a:p>
          <a:p>
            <a:pPr lvl="1" algn="just" eaLnBrk="1" hangingPunct="1">
              <a:lnSpc>
                <a:spcPct val="90000"/>
              </a:lnSpc>
              <a:buClr>
                <a:srgbClr val="CC0000"/>
              </a:buClr>
              <a:buSzPct val="85000"/>
              <a:buFont typeface="Wingdings" panose="05000000000000000000" pitchFamily="2" charset="2"/>
              <a:buChar char="Ø"/>
            </a:pPr>
            <a:r>
              <a:rPr lang="en-US" altLang="en-US" sz="2215" dirty="0">
                <a:solidFill>
                  <a:srgbClr val="000000"/>
                </a:solidFill>
                <a:latin typeface="Arial" panose="020B0604020202020204" pitchFamily="34" charset="0"/>
                <a:cs typeface="Arial" panose="020B0604020202020204" pitchFamily="34" charset="0"/>
              </a:rPr>
              <a:t>Quality Based System QBS</a:t>
            </a:r>
          </a:p>
          <a:p>
            <a:pPr lvl="1" algn="just" eaLnBrk="1" hangingPunct="1">
              <a:lnSpc>
                <a:spcPct val="90000"/>
              </a:lnSpc>
              <a:buClr>
                <a:srgbClr val="CC0000"/>
              </a:buClr>
              <a:buSzPct val="85000"/>
              <a:buFont typeface="Wingdings" panose="05000000000000000000" pitchFamily="2" charset="2"/>
              <a:buChar char="Ø"/>
            </a:pPr>
            <a:r>
              <a:rPr lang="en-US" altLang="en-US" sz="2215" dirty="0">
                <a:solidFill>
                  <a:srgbClr val="000000"/>
                </a:solidFill>
                <a:latin typeface="Arial" panose="020B0604020202020204" pitchFamily="34" charset="0"/>
                <a:cs typeface="Arial" panose="020B0604020202020204" pitchFamily="34" charset="0"/>
              </a:rPr>
              <a:t>Quality Cum Cost Based System QCBS</a:t>
            </a:r>
          </a:p>
          <a:p>
            <a:pPr lvl="1" algn="just" eaLnBrk="1" hangingPunct="1">
              <a:lnSpc>
                <a:spcPct val="90000"/>
              </a:lnSpc>
              <a:buClr>
                <a:srgbClr val="CC0000"/>
              </a:buClr>
              <a:buSzPct val="85000"/>
              <a:buFont typeface="Verdana" panose="020B0604030504040204" pitchFamily="34" charset="0"/>
              <a:buNone/>
            </a:pPr>
            <a:endParaRPr lang="en-US" altLang="en-US" sz="2215" dirty="0">
              <a:solidFill>
                <a:srgbClr val="000000"/>
              </a:solidFill>
              <a:latin typeface="Arial" panose="020B0604020202020204" pitchFamily="34" charset="0"/>
              <a:cs typeface="Arial" panose="020B0604020202020204" pitchFamily="34" charset="0"/>
            </a:endParaRP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In QBS consultants are ranked solely on the basis of their technical proposal</a:t>
            </a:r>
          </a:p>
          <a:p>
            <a:pPr algn="just" eaLnBrk="1" hangingPunct="1">
              <a:lnSpc>
                <a:spcPct val="90000"/>
              </a:lnSpc>
              <a:buClr>
                <a:srgbClr val="CC0000"/>
              </a:buClr>
              <a:buSzPct val="85000"/>
              <a:buFont typeface="Wingdings 3" panose="05040102010807070707" pitchFamily="18" charset="2"/>
              <a:buNone/>
            </a:pPr>
            <a:endParaRPr lang="en-US" altLang="en-US" sz="2215" dirty="0">
              <a:solidFill>
                <a:srgbClr val="000000"/>
              </a:solidFill>
              <a:latin typeface="Arial" panose="020B0604020202020204" pitchFamily="34" charset="0"/>
              <a:cs typeface="Arial" panose="020B0604020202020204" pitchFamily="34" charset="0"/>
            </a:endParaRP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In QCBS consultants are ranked in order of weighted evaluation awarding 80-100 percent for technical proposal and 0-20 percent for financial proposal </a:t>
            </a:r>
          </a:p>
          <a:p>
            <a:pPr algn="just" eaLnBrk="1" hangingPunct="1">
              <a:lnSpc>
                <a:spcPct val="90000"/>
              </a:lnSpc>
              <a:buClr>
                <a:srgbClr val="CC0000"/>
              </a:buClr>
              <a:buSzPct val="85000"/>
              <a:buFont typeface="Wingdings" panose="05000000000000000000" pitchFamily="2" charset="2"/>
              <a:buChar char="§"/>
            </a:pPr>
            <a:endParaRPr lang="en-US" altLang="en-US" sz="2215" dirty="0">
              <a:solidFill>
                <a:srgbClr val="000000"/>
              </a:solidFill>
              <a:latin typeface="Arial" panose="020B0604020202020204" pitchFamily="34" charset="0"/>
              <a:cs typeface="Arial" panose="020B0604020202020204" pitchFamily="34" charset="0"/>
            </a:endParaRPr>
          </a:p>
        </p:txBody>
      </p:sp>
      <p:sp>
        <p:nvSpPr>
          <p:cNvPr id="23555" name="Rectangle 2"/>
          <p:cNvSpPr>
            <a:spLocks noGrp="1" noChangeArrowheads="1"/>
          </p:cNvSpPr>
          <p:nvPr>
            <p:ph type="title"/>
          </p:nvPr>
        </p:nvSpPr>
        <p:spPr>
          <a:xfrm>
            <a:off x="1066800" y="1066800"/>
            <a:ext cx="6668966" cy="562708"/>
          </a:xfrm>
        </p:spPr>
        <p:txBody>
          <a:bodyPr>
            <a:normAutofit fontScale="90000"/>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Method of Evaluation:</a:t>
            </a:r>
          </a:p>
        </p:txBody>
      </p:sp>
      <p:sp>
        <p:nvSpPr>
          <p:cNvPr id="24580"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5E42990-11D0-4E43-9232-77874204DE0B}" type="slidenum">
              <a:rPr lang="en-US" altLang="en-US">
                <a:ea typeface="MS PGothic" panose="020B0600070205080204" pitchFamily="34" charset="-128"/>
              </a:rPr>
              <a:pPr eaLnBrk="1" hangingPunct="1"/>
              <a:t>47</a:t>
            </a:fld>
            <a:endParaRPr lang="en-US" altLang="en-US">
              <a:ea typeface="MS PGothic" panose="020B0600070205080204" pitchFamily="34" charset="-128"/>
            </a:endParaRPr>
          </a:p>
        </p:txBody>
      </p:sp>
    </p:spTree>
    <p:extLst>
      <p:ext uri="{BB962C8B-B14F-4D97-AF65-F5344CB8AC3E}">
        <p14:creationId xmlns:p14="http://schemas.microsoft.com/office/powerpoint/2010/main" val="2736721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633046" y="2126274"/>
            <a:ext cx="7807569" cy="3905250"/>
          </a:xfrm>
        </p:spPr>
        <p:txBody>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Remuneration of service by any one or combination thereof by prescribed nine methods</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Cost Plus fixed fee and fixed lump sum Payment are two widely used methods </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PEC Guidelines highlighted these two methods </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Remuneration include (a) Salary Costs, (b) Overhead Costs, © Direct Non Salary Costs and (d) Fixed Fee (to be negotiated)</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Three components are well defined but not the fee</a:t>
            </a:r>
          </a:p>
        </p:txBody>
      </p:sp>
      <p:sp>
        <p:nvSpPr>
          <p:cNvPr id="24579" name="Rectangle 2"/>
          <p:cNvSpPr>
            <a:spLocks noGrp="1" noChangeArrowheads="1"/>
          </p:cNvSpPr>
          <p:nvPr>
            <p:ph type="title"/>
          </p:nvPr>
        </p:nvSpPr>
        <p:spPr>
          <a:xfrm>
            <a:off x="844062" y="1318846"/>
            <a:ext cx="7794381" cy="570035"/>
          </a:xfrm>
        </p:spPr>
        <p:txBody>
          <a:bodyPr>
            <a:normAutofit fontScale="90000"/>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Appendix A-Professional Charges:</a:t>
            </a:r>
          </a:p>
        </p:txBody>
      </p:sp>
      <p:sp>
        <p:nvSpPr>
          <p:cNvPr id="25604"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A566508-5064-42FF-86AD-8C161B767334}" type="slidenum">
              <a:rPr lang="en-US" altLang="en-US">
                <a:ea typeface="MS PGothic" panose="020B0600070205080204" pitchFamily="34" charset="-128"/>
              </a:rPr>
              <a:pPr eaLnBrk="1" hangingPunct="1"/>
              <a:t>48</a:t>
            </a:fld>
            <a:endParaRPr lang="en-US" altLang="en-US">
              <a:ea typeface="MS PGothic" panose="020B0600070205080204" pitchFamily="34" charset="-128"/>
            </a:endParaRPr>
          </a:p>
        </p:txBody>
      </p:sp>
    </p:spTree>
    <p:extLst>
      <p:ext uri="{BB962C8B-B14F-4D97-AF65-F5344CB8AC3E}">
        <p14:creationId xmlns:p14="http://schemas.microsoft.com/office/powerpoint/2010/main" val="3412776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633046" y="2092569"/>
            <a:ext cx="7948246" cy="4149969"/>
          </a:xfrm>
        </p:spPr>
        <p:txBody>
          <a:bodyPr/>
          <a:lstStyle/>
          <a:p>
            <a:pPr marL="315066" indent="-315066" algn="just">
              <a:buClr>
                <a:srgbClr val="CC0000"/>
              </a:buClr>
              <a:buSzPct val="85000"/>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marL="315066" indent="-315066" algn="just">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Generally Single Stage two envelope system apply containing</a:t>
            </a:r>
          </a:p>
          <a:p>
            <a:pPr marL="630131" lvl="1" indent="-315066" algn="just">
              <a:buClr>
                <a:srgbClr val="CC0000"/>
              </a:buClr>
              <a:buSzPct val="85000"/>
            </a:pPr>
            <a:r>
              <a:rPr lang="en-US" altLang="en-US" sz="2215">
                <a:solidFill>
                  <a:srgbClr val="000000"/>
                </a:solidFill>
                <a:latin typeface="Arial" panose="020B0604020202020204" pitchFamily="34" charset="0"/>
                <a:cs typeface="Arial" panose="020B0604020202020204" pitchFamily="34" charset="0"/>
              </a:rPr>
              <a:t>Technical Proposal</a:t>
            </a:r>
          </a:p>
          <a:p>
            <a:pPr marL="630131" lvl="1" indent="-315066" algn="just">
              <a:buClr>
                <a:srgbClr val="CC0000"/>
              </a:buClr>
              <a:buSzPct val="85000"/>
            </a:pPr>
            <a:r>
              <a:rPr lang="en-US" altLang="en-US" sz="2215">
                <a:solidFill>
                  <a:srgbClr val="000000"/>
                </a:solidFill>
                <a:latin typeface="Arial" panose="020B0604020202020204" pitchFamily="34" charset="0"/>
                <a:cs typeface="Arial" panose="020B0604020202020204" pitchFamily="34" charset="0"/>
              </a:rPr>
              <a:t>Financial Proposal</a:t>
            </a:r>
          </a:p>
          <a:p>
            <a:pPr marL="315066" indent="-315066">
              <a:buClr>
                <a:srgbClr val="CC0000"/>
              </a:buClr>
              <a:buSzPct val="85000"/>
              <a:buNone/>
            </a:pPr>
            <a:endParaRPr lang="en-US" altLang="en-US" sz="2585">
              <a:solidFill>
                <a:srgbClr val="000000"/>
              </a:solidFill>
            </a:endParaRPr>
          </a:p>
        </p:txBody>
      </p:sp>
      <p:sp>
        <p:nvSpPr>
          <p:cNvPr id="25603" name="Rectangle 2"/>
          <p:cNvSpPr>
            <a:spLocks noGrp="1" noChangeArrowheads="1"/>
          </p:cNvSpPr>
          <p:nvPr>
            <p:ph type="title"/>
          </p:nvPr>
        </p:nvSpPr>
        <p:spPr>
          <a:xfrm>
            <a:off x="1055077" y="967155"/>
            <a:ext cx="6668966" cy="731227"/>
          </a:xfrm>
        </p:spPr>
        <p:txBody>
          <a:bodyPr/>
          <a:lstStyle/>
          <a:p>
            <a:pPr eaLnBrk="1" hangingPunct="1">
              <a:buClr>
                <a:srgbClr val="CC0000"/>
              </a:buClr>
              <a:buSzPct val="85000"/>
              <a:defRPr/>
            </a:pPr>
            <a:r>
              <a:rPr lang="en-US" sz="3323">
                <a:solidFill>
                  <a:srgbClr val="000000"/>
                </a:solidFill>
                <a:latin typeface="Arial" pitchFamily="-65" charset="0"/>
                <a:ea typeface="Arial" pitchFamily="-65" charset="0"/>
                <a:cs typeface="Arial" pitchFamily="-65" charset="0"/>
              </a:rPr>
              <a:t>Method of Evaluation:</a:t>
            </a:r>
          </a:p>
        </p:txBody>
      </p:sp>
      <p:sp>
        <p:nvSpPr>
          <p:cNvPr id="26628"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D829397-DBA3-4B0D-B920-9A5705F45B6A}" type="slidenum">
              <a:rPr lang="en-US" altLang="en-US">
                <a:ea typeface="MS PGothic" panose="020B0600070205080204" pitchFamily="34" charset="-128"/>
              </a:rPr>
              <a:pPr eaLnBrk="1" hangingPunct="1"/>
              <a:t>49</a:t>
            </a:fld>
            <a:endParaRPr lang="en-US" altLang="en-US">
              <a:ea typeface="MS PGothic" panose="020B0600070205080204" pitchFamily="34" charset="-128"/>
            </a:endParaRPr>
          </a:p>
        </p:txBody>
      </p:sp>
    </p:spTree>
    <p:extLst>
      <p:ext uri="{BB962C8B-B14F-4D97-AF65-F5344CB8AC3E}">
        <p14:creationId xmlns:p14="http://schemas.microsoft.com/office/powerpoint/2010/main" val="466936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533400" y="1066800"/>
            <a:ext cx="8284246" cy="4132385"/>
          </a:xfrm>
        </p:spPr>
        <p:txBody>
          <a:bodyPr>
            <a:noAutofit/>
          </a:bodyPr>
          <a:lstStyle/>
          <a:p>
            <a:pPr eaLnBrk="1" hangingPunct="1"/>
            <a:r>
              <a:rPr lang="en-US" altLang="en-US" b="1" dirty="0"/>
              <a:t>A verbal contract isn't worth the paper it's written on- </a:t>
            </a:r>
            <a:r>
              <a:rPr lang="en-US" altLang="en-US" b="1" dirty="0">
                <a:solidFill>
                  <a:srgbClr val="0075C4"/>
                </a:solidFill>
              </a:rPr>
              <a:t>Samuel Goldwyn</a:t>
            </a:r>
            <a:r>
              <a:rPr lang="en-US" altLang="en-US" dirty="0"/>
              <a:t/>
            </a:r>
            <a:br>
              <a:rPr lang="en-US" altLang="en-US" dirty="0"/>
            </a:br>
            <a:r>
              <a:rPr lang="en-US" altLang="en-US" b="1" dirty="0" smtClean="0"/>
              <a:t>Only </a:t>
            </a:r>
            <a:r>
              <a:rPr lang="en-US" altLang="en-US" b="1" dirty="0"/>
              <a:t>free men can negotiate; prisoners cannot enter into contracts. Your freedom and mine cannot be separated- </a:t>
            </a:r>
            <a:r>
              <a:rPr lang="en-US" altLang="en-US" b="1" dirty="0">
                <a:solidFill>
                  <a:srgbClr val="0075C4"/>
                </a:solidFill>
              </a:rPr>
              <a:t>Nelson Mandela </a:t>
            </a:r>
          </a:p>
          <a:p>
            <a:pPr eaLnBrk="1" hangingPunct="1"/>
            <a:r>
              <a:rPr lang="en-US" altLang="en-US" b="1" dirty="0" smtClean="0"/>
              <a:t>Never </a:t>
            </a:r>
            <a:r>
              <a:rPr lang="en-US" altLang="en-US" b="1" dirty="0"/>
              <a:t>contract friendship with a man that is not better than thyself- 	</a:t>
            </a:r>
            <a:r>
              <a:rPr lang="en-US" altLang="en-US" b="1" dirty="0" smtClean="0"/>
              <a:t>	</a:t>
            </a:r>
            <a:r>
              <a:rPr lang="en-US" altLang="en-US" b="1" dirty="0"/>
              <a:t>					</a:t>
            </a:r>
            <a:r>
              <a:rPr lang="en-US" altLang="en-US" b="1" dirty="0">
                <a:solidFill>
                  <a:srgbClr val="0075C4"/>
                </a:solidFill>
              </a:rPr>
              <a:t>Confucius </a:t>
            </a:r>
          </a:p>
          <a:p>
            <a:pPr eaLnBrk="1" hangingPunct="1"/>
            <a:r>
              <a:rPr lang="en-US" altLang="en-US" b="1" dirty="0"/>
              <a:t>The first principle of a civilized state is that the power is legitimate only when it is under contract. </a:t>
            </a:r>
            <a:r>
              <a:rPr lang="en-US" altLang="en-US" b="1" dirty="0">
                <a:solidFill>
                  <a:srgbClr val="0075C4"/>
                </a:solidFill>
              </a:rPr>
              <a:t>Walter Lippmann</a:t>
            </a:r>
          </a:p>
          <a:p>
            <a:pPr eaLnBrk="1" hangingPunct="1"/>
            <a:r>
              <a:rPr lang="en-US" altLang="en-US" b="1" dirty="0" smtClean="0"/>
              <a:t>It </a:t>
            </a:r>
            <a:r>
              <a:rPr lang="en-US" altLang="en-US" b="1" dirty="0"/>
              <a:t>hurts a lot when you cannot really comprehend what a person is saying in a meeting, or you don't even understand what you're reading in your contract. </a:t>
            </a:r>
            <a:r>
              <a:rPr lang="en-US" altLang="en-US" b="1" dirty="0">
                <a:solidFill>
                  <a:srgbClr val="0075C4"/>
                </a:solidFill>
              </a:rPr>
              <a:t>Mary J. Blige</a:t>
            </a:r>
          </a:p>
          <a:p>
            <a:pPr eaLnBrk="1" hangingPunct="1"/>
            <a:r>
              <a:rPr lang="en-US" altLang="en-US" b="1" dirty="0" smtClean="0"/>
              <a:t>Marriage </a:t>
            </a:r>
            <a:r>
              <a:rPr lang="en-US" altLang="en-US" b="1" dirty="0"/>
              <a:t>is not simply a romantic union between two people; it's also a political and economic contract of the highest order. </a:t>
            </a:r>
            <a:r>
              <a:rPr lang="en-US" altLang="en-US" b="1" dirty="0">
                <a:solidFill>
                  <a:srgbClr val="0075C4"/>
                </a:solidFill>
              </a:rPr>
              <a:t>Elizabeth Gilbert</a:t>
            </a:r>
          </a:p>
          <a:p>
            <a:pPr eaLnBrk="1" hangingPunct="1"/>
            <a:r>
              <a:rPr lang="en-US" altLang="en-US" dirty="0"/>
              <a:t/>
            </a:r>
            <a:br>
              <a:rPr lang="en-US" altLang="en-US" dirty="0"/>
            </a:br>
            <a:r>
              <a:rPr lang="en-US" altLang="en-US" dirty="0"/>
              <a:t/>
            </a:r>
            <a:br>
              <a:rPr lang="en-US" altLang="en-US" dirty="0"/>
            </a:br>
            <a:endParaRPr lang="en-US" altLang="en-US" b="1" dirty="0">
              <a:solidFill>
                <a:srgbClr val="0075C4"/>
              </a:solidFill>
            </a:endParaRPr>
          </a:p>
          <a:p>
            <a:pPr eaLnBrk="1" hangingPunct="1"/>
            <a:endParaRPr lang="en-US" altLang="en-US" b="1" dirty="0">
              <a:solidFill>
                <a:srgbClr val="0075C4"/>
              </a:solidFill>
            </a:endParaRPr>
          </a:p>
          <a:p>
            <a:pPr eaLnBrk="1" hangingPunct="1"/>
            <a:r>
              <a:rPr lang="en-US" altLang="en-US" b="1" dirty="0"/>
              <a:t/>
            </a:r>
            <a:br>
              <a:rPr lang="en-US" altLang="en-US" b="1" dirty="0"/>
            </a:br>
            <a:endParaRPr lang="en-US" altLang="en-US" b="1" dirty="0"/>
          </a:p>
          <a:p>
            <a:pPr eaLnBrk="1" hangingPunct="1"/>
            <a:r>
              <a:rPr lang="en-US" altLang="en-US" dirty="0"/>
              <a:t/>
            </a:r>
            <a:br>
              <a:rPr lang="en-US" altLang="en-US" dirty="0"/>
            </a:br>
            <a:endParaRPr lang="en-US" altLang="en-US" dirty="0"/>
          </a:p>
          <a:p>
            <a:pPr eaLnBrk="1" hangingPunct="1"/>
            <a:endParaRPr lang="en-US" altLang="en-US" dirty="0"/>
          </a:p>
        </p:txBody>
      </p:sp>
      <p:sp>
        <p:nvSpPr>
          <p:cNvPr id="3" name="Title 2"/>
          <p:cNvSpPr>
            <a:spLocks noGrp="1"/>
          </p:cNvSpPr>
          <p:nvPr>
            <p:ph type="title"/>
          </p:nvPr>
        </p:nvSpPr>
        <p:spPr>
          <a:xfrm>
            <a:off x="422031" y="263769"/>
            <a:ext cx="8229600" cy="520211"/>
          </a:xfrm>
        </p:spPr>
        <p:txBody>
          <a:bodyPr>
            <a:normAutofit fontScale="90000"/>
          </a:bodyPr>
          <a:lstStyle/>
          <a:p>
            <a:pPr eaLnBrk="1" hangingPunct="1">
              <a:defRPr/>
            </a:pPr>
            <a:r>
              <a:rPr lang="en-US" dirty="0" smtClean="0"/>
              <a:t>Some quotes about contracts </a:t>
            </a: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B4A3EE7-261A-42F6-934D-E25B4BD1DF2C}" type="slidenum">
              <a:rPr lang="en-US" altLang="en-US"/>
              <a:pPr eaLnBrk="1" hangingPunct="1"/>
              <a:t>5</a:t>
            </a:fld>
            <a:endParaRPr lang="en-US" altLang="en-US"/>
          </a:p>
        </p:txBody>
      </p:sp>
    </p:spTree>
    <p:extLst>
      <p:ext uri="{BB962C8B-B14F-4D97-AF65-F5344CB8AC3E}">
        <p14:creationId xmlns:p14="http://schemas.microsoft.com/office/powerpoint/2010/main" val="501026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633046" y="2092569"/>
            <a:ext cx="8229600" cy="4149969"/>
          </a:xfrm>
        </p:spPr>
        <p:txBody>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Formation of evaluation Committee</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Receipt of Proposals in two envelopes</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Evaluation of Technical Proposals as regards to:</a:t>
            </a:r>
          </a:p>
          <a:p>
            <a:pPr lvl="1"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Understanding of project need</a:t>
            </a:r>
          </a:p>
          <a:p>
            <a:pPr lvl="1"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Methodology</a:t>
            </a:r>
          </a:p>
          <a:p>
            <a:pPr lvl="1"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Work Plan</a:t>
            </a:r>
          </a:p>
          <a:p>
            <a:pPr lvl="1"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Time Schedule</a:t>
            </a:r>
          </a:p>
          <a:p>
            <a:pPr lvl="1"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Personnel Qualification</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Rank the consultants in order of technical score received</a:t>
            </a:r>
          </a:p>
        </p:txBody>
      </p:sp>
      <p:sp>
        <p:nvSpPr>
          <p:cNvPr id="26627" name="Rectangle 2"/>
          <p:cNvSpPr>
            <a:spLocks noGrp="1" noChangeArrowheads="1"/>
          </p:cNvSpPr>
          <p:nvPr>
            <p:ph type="title"/>
          </p:nvPr>
        </p:nvSpPr>
        <p:spPr>
          <a:xfrm>
            <a:off x="1055077" y="967155"/>
            <a:ext cx="6668966" cy="731227"/>
          </a:xfrm>
        </p:spPr>
        <p:txBody>
          <a:bodyPr/>
          <a:lstStyle/>
          <a:p>
            <a:pPr eaLnBrk="1" hangingPunct="1">
              <a:buClr>
                <a:srgbClr val="CC0000"/>
              </a:buClr>
              <a:buSzPct val="85000"/>
              <a:defRPr/>
            </a:pPr>
            <a:r>
              <a:rPr lang="en-US" sz="3323">
                <a:solidFill>
                  <a:srgbClr val="000000"/>
                </a:solidFill>
                <a:latin typeface="Arial" pitchFamily="-65" charset="0"/>
                <a:ea typeface="Arial" pitchFamily="-65" charset="0"/>
                <a:cs typeface="Arial" pitchFamily="-65" charset="0"/>
              </a:rPr>
              <a:t>Steps in QBS:</a:t>
            </a:r>
          </a:p>
        </p:txBody>
      </p:sp>
      <p:sp>
        <p:nvSpPr>
          <p:cNvPr id="27652"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5439209-710E-420F-8485-D6316991B71D}" type="slidenum">
              <a:rPr lang="en-US" altLang="en-US">
                <a:ea typeface="MS PGothic" panose="020B0600070205080204" pitchFamily="34" charset="-128"/>
              </a:rPr>
              <a:pPr eaLnBrk="1" hangingPunct="1"/>
              <a:t>50</a:t>
            </a:fld>
            <a:endParaRPr lang="en-US" altLang="en-US">
              <a:ea typeface="MS PGothic" panose="020B0600070205080204" pitchFamily="34" charset="-128"/>
            </a:endParaRPr>
          </a:p>
        </p:txBody>
      </p:sp>
    </p:spTree>
    <p:extLst>
      <p:ext uri="{BB962C8B-B14F-4D97-AF65-F5344CB8AC3E}">
        <p14:creationId xmlns:p14="http://schemas.microsoft.com/office/powerpoint/2010/main" val="1858621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633046" y="2092569"/>
            <a:ext cx="7948246" cy="4079631"/>
          </a:xfrm>
        </p:spPr>
        <p:txBody>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Technical and Financial criteria shall be part of the ToR</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Public opening of financial proposals of three top ranking consultants in their presence</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Top ranking consultant first be invited to negotiate contract with client</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“Negotiations” means adjustments in ToR and not cost reduction to other consultants costs</a:t>
            </a:r>
          </a:p>
          <a:p>
            <a:pPr eaLnBrk="1" hangingPunct="1">
              <a:buClr>
                <a:srgbClr val="CC0000"/>
              </a:buClr>
              <a:buSzPct val="85000"/>
              <a:buFontTx/>
              <a:buChar char="•"/>
            </a:pPr>
            <a:endParaRPr lang="en-US" altLang="en-US" sz="2585">
              <a:solidFill>
                <a:srgbClr val="000000"/>
              </a:solidFill>
            </a:endParaRPr>
          </a:p>
        </p:txBody>
      </p:sp>
      <p:sp>
        <p:nvSpPr>
          <p:cNvPr id="27651" name="Rectangle 2"/>
          <p:cNvSpPr>
            <a:spLocks noGrp="1" noChangeArrowheads="1"/>
          </p:cNvSpPr>
          <p:nvPr>
            <p:ph type="title"/>
          </p:nvPr>
        </p:nvSpPr>
        <p:spPr>
          <a:xfrm>
            <a:off x="1055077" y="1037493"/>
            <a:ext cx="6668966" cy="731227"/>
          </a:xfrm>
        </p:spPr>
        <p:txBody>
          <a:bodyPr/>
          <a:lstStyle/>
          <a:p>
            <a:pPr eaLnBrk="1" hangingPunct="1">
              <a:buClr>
                <a:srgbClr val="CC0000"/>
              </a:buClr>
              <a:buSzPct val="85000"/>
              <a:defRPr/>
            </a:pPr>
            <a:r>
              <a:rPr lang="en-US" sz="3323">
                <a:solidFill>
                  <a:srgbClr val="000000"/>
                </a:solidFill>
                <a:latin typeface="Arial" pitchFamily="-65" charset="0"/>
                <a:ea typeface="Arial" pitchFamily="-65" charset="0"/>
                <a:cs typeface="Arial" pitchFamily="-65" charset="0"/>
              </a:rPr>
              <a:t>Steps in QBS:</a:t>
            </a:r>
          </a:p>
        </p:txBody>
      </p:sp>
      <p:sp>
        <p:nvSpPr>
          <p:cNvPr id="28676"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941CB17-DD20-4ABE-81FF-E98F5616B6CD}" type="slidenum">
              <a:rPr lang="en-US" altLang="en-US">
                <a:ea typeface="MS PGothic" panose="020B0600070205080204" pitchFamily="34" charset="-128"/>
              </a:rPr>
              <a:pPr eaLnBrk="1" hangingPunct="1"/>
              <a:t>51</a:t>
            </a:fld>
            <a:endParaRPr lang="en-US" altLang="en-US">
              <a:ea typeface="MS PGothic" panose="020B0600070205080204" pitchFamily="34" charset="-128"/>
            </a:endParaRPr>
          </a:p>
        </p:txBody>
      </p:sp>
    </p:spTree>
    <p:extLst>
      <p:ext uri="{BB962C8B-B14F-4D97-AF65-F5344CB8AC3E}">
        <p14:creationId xmlns:p14="http://schemas.microsoft.com/office/powerpoint/2010/main" val="810018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633046" y="2092569"/>
            <a:ext cx="7666892" cy="4220308"/>
          </a:xfrm>
        </p:spPr>
        <p:txBody>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Failed agreement will be notified explaining points of disagreement</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A similar exercise will then be carried out with second ranked consultant</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In case of failure for all the three, above procedure shall be repeated for next three consultants</a:t>
            </a:r>
          </a:p>
        </p:txBody>
      </p:sp>
      <p:sp>
        <p:nvSpPr>
          <p:cNvPr id="28675" name="Rectangle 2"/>
          <p:cNvSpPr>
            <a:spLocks noGrp="1" noChangeArrowheads="1"/>
          </p:cNvSpPr>
          <p:nvPr>
            <p:ph type="title"/>
          </p:nvPr>
        </p:nvSpPr>
        <p:spPr>
          <a:xfrm>
            <a:off x="984739" y="1037493"/>
            <a:ext cx="6668966" cy="731227"/>
          </a:xfrm>
        </p:spPr>
        <p:txBody>
          <a:bodyPr/>
          <a:lstStyle/>
          <a:p>
            <a:pPr eaLnBrk="1" hangingPunct="1">
              <a:buClr>
                <a:srgbClr val="CC0000"/>
              </a:buClr>
              <a:buSzPct val="85000"/>
              <a:defRPr/>
            </a:pPr>
            <a:r>
              <a:rPr lang="en-US" sz="3323">
                <a:solidFill>
                  <a:srgbClr val="000000"/>
                </a:solidFill>
                <a:latin typeface="Arial" pitchFamily="-65" charset="0"/>
                <a:ea typeface="Arial" pitchFamily="-65" charset="0"/>
                <a:cs typeface="Arial" pitchFamily="-65" charset="0"/>
              </a:rPr>
              <a:t>Steps in QBS:</a:t>
            </a:r>
          </a:p>
        </p:txBody>
      </p:sp>
      <p:sp>
        <p:nvSpPr>
          <p:cNvPr id="29700"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27C05A9-89ED-420E-B63C-A946A9C4496B}" type="slidenum">
              <a:rPr lang="en-US" altLang="en-US">
                <a:ea typeface="MS PGothic" panose="020B0600070205080204" pitchFamily="34" charset="-128"/>
              </a:rPr>
              <a:pPr eaLnBrk="1" hangingPunct="1"/>
              <a:t>52</a:t>
            </a:fld>
            <a:endParaRPr lang="en-US" altLang="en-US">
              <a:ea typeface="MS PGothic" panose="020B0600070205080204" pitchFamily="34" charset="-128"/>
            </a:endParaRPr>
          </a:p>
        </p:txBody>
      </p:sp>
    </p:spTree>
    <p:extLst>
      <p:ext uri="{BB962C8B-B14F-4D97-AF65-F5344CB8AC3E}">
        <p14:creationId xmlns:p14="http://schemas.microsoft.com/office/powerpoint/2010/main" val="2006419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633046" y="2092569"/>
            <a:ext cx="8018585" cy="4149969"/>
          </a:xfrm>
        </p:spPr>
        <p:txBody>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Ranked the consultants for technical score as before</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Publically open the  financial proposals for top three firms</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Make weighted evaluation following Section 5.9 of PEC Procedure</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Award to highest ranked consultant in weighted evaluation</a:t>
            </a:r>
          </a:p>
          <a:p>
            <a:pPr eaLnBrk="1" hangingPunct="1">
              <a:buClr>
                <a:srgbClr val="CC0000"/>
              </a:buClr>
              <a:buSzPct val="85000"/>
              <a:buFontTx/>
              <a:buChar char="•"/>
            </a:pPr>
            <a:endParaRPr lang="en-US" altLang="en-US" sz="2585">
              <a:solidFill>
                <a:srgbClr val="000000"/>
              </a:solidFill>
            </a:endParaRPr>
          </a:p>
        </p:txBody>
      </p:sp>
      <p:sp>
        <p:nvSpPr>
          <p:cNvPr id="29699" name="Rectangle 2"/>
          <p:cNvSpPr>
            <a:spLocks noGrp="1" noChangeArrowheads="1"/>
          </p:cNvSpPr>
          <p:nvPr>
            <p:ph type="title"/>
          </p:nvPr>
        </p:nvSpPr>
        <p:spPr>
          <a:xfrm>
            <a:off x="1055077" y="1037493"/>
            <a:ext cx="6668966" cy="731227"/>
          </a:xfrm>
        </p:spPr>
        <p:txBody>
          <a:bodyPr/>
          <a:lstStyle/>
          <a:p>
            <a:pPr eaLnBrk="1" hangingPunct="1">
              <a:buClr>
                <a:srgbClr val="CC0000"/>
              </a:buClr>
              <a:buSzPct val="85000"/>
              <a:defRPr/>
            </a:pPr>
            <a:r>
              <a:rPr lang="en-US" sz="3323">
                <a:solidFill>
                  <a:srgbClr val="000000"/>
                </a:solidFill>
                <a:latin typeface="Arial" pitchFamily="-65" charset="0"/>
                <a:ea typeface="Arial" pitchFamily="-65" charset="0"/>
                <a:cs typeface="Arial" pitchFamily="-65" charset="0"/>
              </a:rPr>
              <a:t>Steps in QCBS:</a:t>
            </a:r>
          </a:p>
        </p:txBody>
      </p:sp>
      <p:sp>
        <p:nvSpPr>
          <p:cNvPr id="30724"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D716EF3-FC55-4282-9821-721AEF568E60}" type="slidenum">
              <a:rPr lang="en-US" altLang="en-US">
                <a:ea typeface="MS PGothic" panose="020B0600070205080204" pitchFamily="34" charset="-128"/>
              </a:rPr>
              <a:pPr eaLnBrk="1" hangingPunct="1"/>
              <a:t>53</a:t>
            </a:fld>
            <a:endParaRPr lang="en-US" altLang="en-US">
              <a:ea typeface="MS PGothic" panose="020B0600070205080204" pitchFamily="34" charset="-128"/>
            </a:endParaRPr>
          </a:p>
        </p:txBody>
      </p:sp>
    </p:spTree>
    <p:extLst>
      <p:ext uri="{BB962C8B-B14F-4D97-AF65-F5344CB8AC3E}">
        <p14:creationId xmlns:p14="http://schemas.microsoft.com/office/powerpoint/2010/main" val="4196511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562708" y="2162908"/>
            <a:ext cx="7807569" cy="4256943"/>
          </a:xfrm>
        </p:spPr>
        <p:txBody>
          <a:bodyPr/>
          <a:lstStyle/>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Engineering Services to only registered consultants (SS-1)</a:t>
            </a: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Foreign consultants in a joint venture in the ratio of expertise not available in Pakistan (SS-2)</a:t>
            </a: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Independent foreign consultants permissible with prior PEC approval for short assignment on Technology Transfer Agreements</a:t>
            </a: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All work is entrusted only to Pakistani consulting engineers except  when conditions in SS-2 are fulfilled (SS-3(b))</a:t>
            </a:r>
          </a:p>
          <a:p>
            <a:pPr eaLnBrk="1" hangingPunct="1">
              <a:lnSpc>
                <a:spcPct val="80000"/>
              </a:lnSpc>
              <a:buClr>
                <a:srgbClr val="CC0000"/>
              </a:buClr>
              <a:buSzPct val="85000"/>
              <a:buFont typeface="Wingdings" panose="05000000000000000000" pitchFamily="2" charset="2"/>
              <a:buChar char="§"/>
            </a:pPr>
            <a:endParaRPr lang="en-US" altLang="en-US" sz="2585" dirty="0">
              <a:solidFill>
                <a:srgbClr val="000000"/>
              </a:solidFill>
            </a:endParaRPr>
          </a:p>
        </p:txBody>
      </p:sp>
      <p:sp>
        <p:nvSpPr>
          <p:cNvPr id="30723" name="Rectangle 2"/>
          <p:cNvSpPr>
            <a:spLocks noGrp="1" noChangeArrowheads="1"/>
          </p:cNvSpPr>
          <p:nvPr>
            <p:ph type="title"/>
          </p:nvPr>
        </p:nvSpPr>
        <p:spPr>
          <a:xfrm>
            <a:off x="1055078" y="1178169"/>
            <a:ext cx="6107722" cy="570035"/>
          </a:xfrm>
        </p:spPr>
        <p:txBody>
          <a:bodyPr>
            <a:normAutofit fontScale="90000"/>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Selection Process:</a:t>
            </a:r>
          </a:p>
        </p:txBody>
      </p:sp>
      <p:sp>
        <p:nvSpPr>
          <p:cNvPr id="31748"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4E87677-CD42-4B6B-AB9D-DDA47FB09071}" type="slidenum">
              <a:rPr lang="en-US" altLang="en-US">
                <a:ea typeface="MS PGothic" panose="020B0600070205080204" pitchFamily="34" charset="-128"/>
              </a:rPr>
              <a:pPr eaLnBrk="1" hangingPunct="1"/>
              <a:t>54</a:t>
            </a:fld>
            <a:endParaRPr lang="en-US" altLang="en-US">
              <a:ea typeface="MS PGothic" panose="020B0600070205080204" pitchFamily="34" charset="-128"/>
            </a:endParaRPr>
          </a:p>
        </p:txBody>
      </p:sp>
    </p:spTree>
    <p:extLst>
      <p:ext uri="{BB962C8B-B14F-4D97-AF65-F5344CB8AC3E}">
        <p14:creationId xmlns:p14="http://schemas.microsoft.com/office/powerpoint/2010/main" val="1154992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633046" y="2162908"/>
            <a:ext cx="7772400" cy="3798277"/>
          </a:xfrm>
        </p:spPr>
        <p:txBody>
          <a:bodyPr/>
          <a:lstStyle/>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Engineers proposed in proposal should be on the rolls of the consultants (SS-3(b))</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Award on technical competency and not only on financial proposal</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Professional fee on the basis of Appendix-A (SS-3(g)) </a:t>
            </a:r>
          </a:p>
          <a:p>
            <a:pPr algn="just" eaLnBrk="1" hangingPunct="1">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Selection through open competition- no consideration of being in public sector (SS-3(h))</a:t>
            </a:r>
          </a:p>
          <a:p>
            <a:pPr eaLnBrk="1" hangingPunct="1">
              <a:buClr>
                <a:srgbClr val="CC0000"/>
              </a:buClr>
              <a:buSzPct val="85000"/>
            </a:pPr>
            <a:endParaRPr lang="en-US" altLang="en-US" sz="2585">
              <a:solidFill>
                <a:srgbClr val="000000"/>
              </a:solidFill>
            </a:endParaRPr>
          </a:p>
        </p:txBody>
      </p:sp>
      <p:sp>
        <p:nvSpPr>
          <p:cNvPr id="31747" name="Rectangle 2"/>
          <p:cNvSpPr>
            <a:spLocks noGrp="1" noChangeArrowheads="1"/>
          </p:cNvSpPr>
          <p:nvPr>
            <p:ph type="title"/>
          </p:nvPr>
        </p:nvSpPr>
        <p:spPr>
          <a:xfrm>
            <a:off x="1055077" y="1248508"/>
            <a:ext cx="7479323" cy="499697"/>
          </a:xfrm>
        </p:spPr>
        <p:txBody>
          <a:bodyPr>
            <a:normAutofit fontScale="90000"/>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Selection Process:</a:t>
            </a:r>
          </a:p>
        </p:txBody>
      </p:sp>
      <p:sp>
        <p:nvSpPr>
          <p:cNvPr id="32772"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585F0A1-844A-42D2-A6AD-940D36711208}" type="slidenum">
              <a:rPr lang="en-US" altLang="en-US">
                <a:ea typeface="MS PGothic" panose="020B0600070205080204" pitchFamily="34" charset="-128"/>
              </a:rPr>
              <a:pPr eaLnBrk="1" hangingPunct="1"/>
              <a:t>55</a:t>
            </a:fld>
            <a:endParaRPr lang="en-US" altLang="en-US">
              <a:ea typeface="MS PGothic" panose="020B0600070205080204" pitchFamily="34" charset="-128"/>
            </a:endParaRPr>
          </a:p>
        </p:txBody>
      </p:sp>
    </p:spTree>
    <p:extLst>
      <p:ext uri="{BB962C8B-B14F-4D97-AF65-F5344CB8AC3E}">
        <p14:creationId xmlns:p14="http://schemas.microsoft.com/office/powerpoint/2010/main" val="4139301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562708" y="2092569"/>
            <a:ext cx="8088923" cy="4256943"/>
          </a:xfrm>
        </p:spPr>
        <p:txBody>
          <a:bodyPr>
            <a:normAutofit lnSpcReduction="10000"/>
          </a:bodyPr>
          <a:lstStyle/>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Invitation of pre-qualification application except Technical Assistance (SS-1)</a:t>
            </a: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Two envelope proposals from Pre-qualified consultants (SS-2)</a:t>
            </a: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Qualified Committee to evaluate proposals – quality based ranking for project understanding, methodology, work plan, time schedule, experience and qualifications of personnel, present work load and other pertinent aspects (SS-3)</a:t>
            </a: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Open financial of technically top three (SS-4)</a:t>
            </a:r>
          </a:p>
          <a:p>
            <a:pPr algn="just" eaLnBrk="1" hangingPunct="1">
              <a:lnSpc>
                <a:spcPct val="90000"/>
              </a:lnSpc>
              <a:buClr>
                <a:srgbClr val="CC0000"/>
              </a:buClr>
              <a:buSzPct val="85000"/>
              <a:buFont typeface="Wingdings" panose="05000000000000000000" pitchFamily="2" charset="2"/>
              <a:buChar char="§"/>
            </a:pPr>
            <a:r>
              <a:rPr lang="en-US" altLang="en-US" sz="2215" dirty="0">
                <a:solidFill>
                  <a:srgbClr val="000000"/>
                </a:solidFill>
                <a:latin typeface="Arial" panose="020B0604020202020204" pitchFamily="34" charset="0"/>
                <a:cs typeface="Arial" panose="020B0604020202020204" pitchFamily="34" charset="0"/>
              </a:rPr>
              <a:t>Technically top ranking consultant will first be invited for negotiation……(SS-5)</a:t>
            </a:r>
          </a:p>
          <a:p>
            <a:pPr eaLnBrk="1" hangingPunct="1">
              <a:lnSpc>
                <a:spcPct val="90000"/>
              </a:lnSpc>
              <a:buClr>
                <a:srgbClr val="CC0000"/>
              </a:buClr>
              <a:buSzPct val="85000"/>
              <a:buFont typeface="Wingdings" panose="05000000000000000000" pitchFamily="2" charset="2"/>
              <a:buChar char="§"/>
            </a:pPr>
            <a:r>
              <a:rPr lang="en-US" altLang="en-US" sz="2215" b="1" dirty="0">
                <a:solidFill>
                  <a:srgbClr val="000000"/>
                </a:solidFill>
              </a:rPr>
              <a:t>[least cost syndrome – a foul play]</a:t>
            </a:r>
          </a:p>
        </p:txBody>
      </p:sp>
      <p:sp>
        <p:nvSpPr>
          <p:cNvPr id="32771" name="Rectangle 2"/>
          <p:cNvSpPr>
            <a:spLocks noGrp="1" noChangeArrowheads="1"/>
          </p:cNvSpPr>
          <p:nvPr>
            <p:ph type="title"/>
          </p:nvPr>
        </p:nvSpPr>
        <p:spPr>
          <a:xfrm>
            <a:off x="1143000" y="1031924"/>
            <a:ext cx="7794381" cy="1055077"/>
          </a:xfrm>
        </p:spPr>
        <p:txBody>
          <a:bodyPr/>
          <a:lstStyle/>
          <a:p>
            <a:pPr eaLnBrk="1" hangingPunct="1">
              <a:buClr>
                <a:srgbClr val="CC0000"/>
              </a:buClr>
              <a:buSzPct val="85000"/>
              <a:defRPr/>
            </a:pPr>
            <a:r>
              <a:rPr lang="en-US" sz="3323" dirty="0">
                <a:solidFill>
                  <a:srgbClr val="000000"/>
                </a:solidFill>
                <a:latin typeface="Arial" pitchFamily="-65" charset="0"/>
                <a:ea typeface="Arial" pitchFamily="-65" charset="0"/>
                <a:cs typeface="Arial" pitchFamily="-65" charset="0"/>
              </a:rPr>
              <a:t>Selection Procedure:</a:t>
            </a:r>
          </a:p>
        </p:txBody>
      </p:sp>
      <p:sp>
        <p:nvSpPr>
          <p:cNvPr id="33796"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8A15DC0-F107-4288-A2D0-C0D8671CBDCB}" type="slidenum">
              <a:rPr lang="en-US" altLang="en-US">
                <a:ea typeface="MS PGothic" panose="020B0600070205080204" pitchFamily="34" charset="-128"/>
              </a:rPr>
              <a:pPr eaLnBrk="1" hangingPunct="1"/>
              <a:t>56</a:t>
            </a:fld>
            <a:endParaRPr lang="en-US" altLang="en-US">
              <a:ea typeface="MS PGothic" panose="020B0600070205080204" pitchFamily="34" charset="-128"/>
            </a:endParaRPr>
          </a:p>
        </p:txBody>
      </p:sp>
    </p:spTree>
    <p:extLst>
      <p:ext uri="{BB962C8B-B14F-4D97-AF65-F5344CB8AC3E}">
        <p14:creationId xmlns:p14="http://schemas.microsoft.com/office/powerpoint/2010/main" val="1360359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633046" y="2126274"/>
            <a:ext cx="8321920" cy="4256942"/>
          </a:xfrm>
        </p:spPr>
        <p:txBody>
          <a:bodyPr/>
          <a:lstStyle/>
          <a:p>
            <a:pPr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PEC Procedure for Evaluation of Proposals provides as under:</a:t>
            </a:r>
          </a:p>
          <a:p>
            <a:pPr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Two methods – QBS or QCBS </a:t>
            </a:r>
          </a:p>
          <a:p>
            <a:pPr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For QCBS Technical Weightage is 80-100% &amp; Financial Weightage is 0-20%</a:t>
            </a:r>
          </a:p>
          <a:p>
            <a:pPr algn="just" eaLnBrk="1" hangingPunct="1">
              <a:lnSpc>
                <a:spcPct val="8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Recommended allocations of points:</a:t>
            </a:r>
          </a:p>
          <a:p>
            <a:pPr lvl="1" algn="just" eaLnBrk="1" hangingPunct="1">
              <a:lnSpc>
                <a:spcPct val="80000"/>
              </a:lnSpc>
              <a:buClr>
                <a:srgbClr val="CC0000"/>
              </a:buClr>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Experience of consultants   			  [05-10]</a:t>
            </a:r>
          </a:p>
          <a:p>
            <a:pPr lvl="1" algn="just" eaLnBrk="1" hangingPunct="1">
              <a:lnSpc>
                <a:spcPct val="80000"/>
              </a:lnSpc>
              <a:buClr>
                <a:srgbClr val="CC0000"/>
              </a:buClr>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Work plan &amp; methodology 			  [10-30]</a:t>
            </a:r>
          </a:p>
          <a:p>
            <a:pPr lvl="1" algn="just" eaLnBrk="1" hangingPunct="1">
              <a:lnSpc>
                <a:spcPct val="80000"/>
              </a:lnSpc>
              <a:buClr>
                <a:srgbClr val="CC0000"/>
              </a:buClr>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Qualification &amp; experience of staff		  [30-60]</a:t>
            </a:r>
          </a:p>
          <a:p>
            <a:pPr lvl="1" algn="just" eaLnBrk="1" hangingPunct="1">
              <a:lnSpc>
                <a:spcPct val="80000"/>
              </a:lnSpc>
              <a:buClr>
                <a:srgbClr val="CC0000"/>
              </a:buClr>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Transfer of knowledge 			  [  0-05]</a:t>
            </a:r>
          </a:p>
          <a:p>
            <a:pPr lvl="4" algn="just" eaLnBrk="1" hangingPunct="1">
              <a:lnSpc>
                <a:spcPct val="80000"/>
              </a:lnSpc>
              <a:buClr>
                <a:srgbClr val="CC0000"/>
              </a:buClr>
              <a:buFont typeface="Wingdings" panose="05000000000000000000" pitchFamily="2" charset="2"/>
              <a:buChar char="§"/>
            </a:pPr>
            <a:endParaRPr lang="en-US" altLang="en-US" sz="2215">
              <a:solidFill>
                <a:srgbClr val="000000"/>
              </a:solidFill>
              <a:latin typeface="Arial" panose="020B0604020202020204" pitchFamily="34" charset="0"/>
              <a:cs typeface="Arial" panose="020B0604020202020204" pitchFamily="34" charset="0"/>
            </a:endParaRPr>
          </a:p>
          <a:p>
            <a:pPr lvl="4" algn="just" eaLnBrk="1" hangingPunct="1">
              <a:lnSpc>
                <a:spcPct val="80000"/>
              </a:lnSpc>
              <a:buClr>
                <a:srgbClr val="CC0000"/>
              </a:buClr>
              <a:buFont typeface="Wingdings" panose="05000000000000000000" pitchFamily="2" charset="2"/>
              <a:buChar char="§"/>
            </a:pPr>
            <a:r>
              <a:rPr lang="en-US" altLang="en-US" sz="2215" b="1">
                <a:solidFill>
                  <a:srgbClr val="000000"/>
                </a:solidFill>
                <a:latin typeface="Arial" panose="020B0604020202020204" pitchFamily="34" charset="0"/>
                <a:cs typeface="Arial" panose="020B0604020202020204" pitchFamily="34" charset="0"/>
              </a:rPr>
              <a:t>Total Points: </a:t>
            </a:r>
            <a:r>
              <a:rPr lang="en-US" altLang="en-US" sz="2215">
                <a:solidFill>
                  <a:srgbClr val="000000"/>
                </a:solidFill>
                <a:latin typeface="Arial" panose="020B0604020202020204" pitchFamily="34" charset="0"/>
                <a:cs typeface="Arial" panose="020B0604020202020204" pitchFamily="34" charset="0"/>
              </a:rPr>
              <a:t>			             </a:t>
            </a:r>
            <a:r>
              <a:rPr lang="en-US" altLang="en-US" sz="2215" b="1">
                <a:solidFill>
                  <a:srgbClr val="000000"/>
                </a:solidFill>
                <a:latin typeface="Arial" panose="020B0604020202020204" pitchFamily="34" charset="0"/>
                <a:cs typeface="Arial" panose="020B0604020202020204" pitchFamily="34" charset="0"/>
              </a:rPr>
              <a:t>100</a:t>
            </a:r>
            <a:endParaRPr lang="en-US" altLang="en-US" sz="2215">
              <a:solidFill>
                <a:srgbClr val="000000"/>
              </a:solidFill>
              <a:latin typeface="Arial" panose="020B0604020202020204" pitchFamily="34" charset="0"/>
              <a:cs typeface="Arial" panose="020B0604020202020204" pitchFamily="34" charset="0"/>
            </a:endParaRPr>
          </a:p>
        </p:txBody>
      </p:sp>
      <p:sp>
        <p:nvSpPr>
          <p:cNvPr id="33795" name="Rectangle 2"/>
          <p:cNvSpPr>
            <a:spLocks noGrp="1" noChangeArrowheads="1"/>
          </p:cNvSpPr>
          <p:nvPr>
            <p:ph type="title"/>
          </p:nvPr>
        </p:nvSpPr>
        <p:spPr>
          <a:xfrm>
            <a:off x="1125416" y="1107831"/>
            <a:ext cx="7794381" cy="570035"/>
          </a:xfrm>
        </p:spPr>
        <p:txBody>
          <a:bodyPr>
            <a:normAutofit fontScale="90000"/>
          </a:bodyPr>
          <a:lstStyle/>
          <a:p>
            <a:pPr eaLnBrk="1" hangingPunct="1">
              <a:defRPr/>
            </a:pPr>
            <a:r>
              <a:rPr lang="en-US" sz="3323">
                <a:solidFill>
                  <a:srgbClr val="000000"/>
                </a:solidFill>
                <a:latin typeface="Arial" pitchFamily="-65" charset="0"/>
                <a:ea typeface="Arial" pitchFamily="-65" charset="0"/>
                <a:cs typeface="Arial" pitchFamily="-65" charset="0"/>
              </a:rPr>
              <a:t>Evaluation of Proposals:</a:t>
            </a:r>
          </a:p>
        </p:txBody>
      </p:sp>
      <p:sp>
        <p:nvSpPr>
          <p:cNvPr id="34820"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A966849-FBB5-441F-B8DF-7F780D243408}" type="slidenum">
              <a:rPr lang="en-US" altLang="en-US">
                <a:ea typeface="MS PGothic" panose="020B0600070205080204" pitchFamily="34" charset="-128"/>
              </a:rPr>
              <a:pPr eaLnBrk="1" hangingPunct="1"/>
              <a:t>57</a:t>
            </a:fld>
            <a:endParaRPr lang="en-US" altLang="en-US">
              <a:ea typeface="MS PGothic" panose="020B0600070205080204" pitchFamily="34" charset="-128"/>
            </a:endParaRPr>
          </a:p>
        </p:txBody>
      </p:sp>
    </p:spTree>
    <p:extLst>
      <p:ext uri="{BB962C8B-B14F-4D97-AF65-F5344CB8AC3E}">
        <p14:creationId xmlns:p14="http://schemas.microsoft.com/office/powerpoint/2010/main" val="1854358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703385" y="2092569"/>
            <a:ext cx="7772400" cy="3798277"/>
          </a:xfrm>
        </p:spPr>
        <p:txBody>
          <a:bodyPr/>
          <a:lstStyle/>
          <a:p>
            <a:pPr algn="just" eaLnBrk="1" hangingPunct="1">
              <a:buClr>
                <a:srgbClr val="CC0000"/>
              </a:buClr>
              <a:buSzPct val="86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Sub-criteria of key staff:</a:t>
            </a:r>
          </a:p>
          <a:p>
            <a:pPr lvl="1" algn="just" eaLnBrk="1" hangingPunct="1">
              <a:buClr>
                <a:srgbClr val="CC0000"/>
              </a:buClr>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Academic qualifications 		[20-30]</a:t>
            </a:r>
          </a:p>
          <a:p>
            <a:pPr lvl="1" algn="just" eaLnBrk="1" hangingPunct="1">
              <a:buClr>
                <a:srgbClr val="CC0000"/>
              </a:buClr>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Related project experience		[50-60]</a:t>
            </a:r>
          </a:p>
          <a:p>
            <a:pPr lvl="1" algn="just" eaLnBrk="1" hangingPunct="1">
              <a:buClr>
                <a:srgbClr val="CC0000"/>
              </a:buClr>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Knowledge of language 		    [0-5]</a:t>
            </a:r>
          </a:p>
          <a:p>
            <a:pPr lvl="1" algn="just" eaLnBrk="1" hangingPunct="1">
              <a:buClr>
                <a:srgbClr val="CC0000"/>
              </a:buClr>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Duration with firm			    [0-5]</a:t>
            </a:r>
          </a:p>
          <a:p>
            <a:pPr lvl="1" algn="just" eaLnBrk="1" hangingPunct="1">
              <a:buClr>
                <a:srgbClr val="CC0000"/>
              </a:buClr>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Total points:				    100</a:t>
            </a:r>
          </a:p>
          <a:p>
            <a:pPr algn="just" eaLnBrk="1" hangingPunct="1">
              <a:buClr>
                <a:srgbClr val="CC0000"/>
              </a:buClr>
              <a:buSzPct val="86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Minimum qualifying technical score - 70</a:t>
            </a:r>
          </a:p>
        </p:txBody>
      </p:sp>
      <p:sp>
        <p:nvSpPr>
          <p:cNvPr id="34819" name="Rectangle 2"/>
          <p:cNvSpPr>
            <a:spLocks noGrp="1" noChangeArrowheads="1"/>
          </p:cNvSpPr>
          <p:nvPr>
            <p:ph type="title"/>
          </p:nvPr>
        </p:nvSpPr>
        <p:spPr>
          <a:xfrm>
            <a:off x="1055078" y="1178169"/>
            <a:ext cx="7794381" cy="570035"/>
          </a:xfrm>
        </p:spPr>
        <p:txBody>
          <a:bodyPr>
            <a:normAutofit fontScale="90000"/>
          </a:bodyPr>
          <a:lstStyle/>
          <a:p>
            <a:pPr eaLnBrk="1" hangingPunct="1">
              <a:defRPr/>
            </a:pPr>
            <a:r>
              <a:rPr lang="en-US" sz="3323">
                <a:solidFill>
                  <a:srgbClr val="000000"/>
                </a:solidFill>
                <a:latin typeface="Arial" pitchFamily="-65" charset="0"/>
                <a:ea typeface="Arial" pitchFamily="-65" charset="0"/>
                <a:cs typeface="Arial" pitchFamily="-65" charset="0"/>
              </a:rPr>
              <a:t>Evaluation of Proposals:</a:t>
            </a:r>
          </a:p>
        </p:txBody>
      </p:sp>
      <p:sp>
        <p:nvSpPr>
          <p:cNvPr id="35844"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0D1C1CF-7D31-4ABD-9194-C1B5730BCC95}" type="slidenum">
              <a:rPr lang="en-US" altLang="en-US">
                <a:ea typeface="MS PGothic" panose="020B0600070205080204" pitchFamily="34" charset="-128"/>
              </a:rPr>
              <a:pPr eaLnBrk="1" hangingPunct="1"/>
              <a:t>58</a:t>
            </a:fld>
            <a:endParaRPr lang="en-US" altLang="en-US">
              <a:ea typeface="MS PGothic" panose="020B0600070205080204" pitchFamily="34" charset="-128"/>
            </a:endParaRPr>
          </a:p>
        </p:txBody>
      </p:sp>
    </p:spTree>
    <p:extLst>
      <p:ext uri="{BB962C8B-B14F-4D97-AF65-F5344CB8AC3E}">
        <p14:creationId xmlns:p14="http://schemas.microsoft.com/office/powerpoint/2010/main" val="266700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1093603" y="1371600"/>
            <a:ext cx="7724043" cy="703385"/>
          </a:xfrm>
        </p:spPr>
        <p:txBody>
          <a:bodyPr/>
          <a:lstStyle/>
          <a:p>
            <a:pPr eaLnBrk="1" hangingPunct="1">
              <a:defRPr/>
            </a:pPr>
            <a:r>
              <a:rPr lang="en-US" sz="3323" dirty="0">
                <a:solidFill>
                  <a:srgbClr val="000000"/>
                </a:solidFill>
                <a:latin typeface="Arial" pitchFamily="-65" charset="0"/>
                <a:ea typeface="Arial" pitchFamily="-65" charset="0"/>
                <a:cs typeface="Arial" pitchFamily="-65" charset="0"/>
              </a:rPr>
              <a:t>Evaluation of Proposals – QCBS:</a:t>
            </a:r>
          </a:p>
        </p:txBody>
      </p:sp>
      <p:graphicFrame>
        <p:nvGraphicFramePr>
          <p:cNvPr id="126979" name="Group 3"/>
          <p:cNvGraphicFramePr>
            <a:graphicFrameLocks noGrp="1"/>
          </p:cNvGraphicFramePr>
          <p:nvPr>
            <p:ph type="tbl" idx="1"/>
          </p:nvPr>
        </p:nvGraphicFramePr>
        <p:xfrm>
          <a:off x="773723" y="2303585"/>
          <a:ext cx="8159262" cy="2883877"/>
        </p:xfrm>
        <a:graphic>
          <a:graphicData uri="http://schemas.openxmlformats.org/drawingml/2006/table">
            <a:tbl>
              <a:tblPr/>
              <a:tblGrid>
                <a:gridCol w="1348154"/>
                <a:gridCol w="1121020"/>
                <a:gridCol w="1198685"/>
                <a:gridCol w="1421423"/>
                <a:gridCol w="973015"/>
                <a:gridCol w="931985"/>
                <a:gridCol w="1164980"/>
              </a:tblGrid>
              <a:tr h="124264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endParaRPr kumimoji="0" lang="en-US" sz="1500" b="0" i="0" u="none" strike="noStrike" cap="none" normalizeH="0" baseline="0" dirty="0" smtClean="0">
                        <a:ln>
                          <a:noFill/>
                        </a:ln>
                        <a:solidFill>
                          <a:srgbClr val="000066"/>
                        </a:solidFill>
                        <a:effectLst/>
                        <a:latin typeface="Arial" charset="0"/>
                        <a:ea typeface="ＭＳ Ｐゴシック" pitchFamily="-65" charset="-128"/>
                        <a:cs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Consultants</a:t>
                      </a:r>
                    </a:p>
                  </a:txBody>
                  <a:tcPr marL="84406" marR="84406" marT="42203" marB="4220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Technical</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Score</a:t>
                      </a: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X</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80%</a:t>
                      </a: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Price Pak Rs. In Million</a:t>
                      </a: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sng" strike="noStrike" cap="none" normalizeH="0" baseline="0" dirty="0" smtClean="0">
                          <a:ln>
                            <a:noFill/>
                          </a:ln>
                          <a:solidFill>
                            <a:srgbClr val="0000FF"/>
                          </a:solidFill>
                          <a:effectLst/>
                          <a:latin typeface="Arial" charset="0"/>
                          <a:ea typeface="ＭＳ Ｐゴシック" pitchFamily="-65" charset="-128"/>
                          <a:cs typeface="Arial" charset="0"/>
                        </a:rPr>
                        <a:t>LPx100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P</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Score</a:t>
                      </a: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X</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20%</a:t>
                      </a: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sng" strike="noStrike" cap="none" normalizeH="0" baseline="0" dirty="0" err="1" smtClean="0">
                          <a:ln>
                            <a:noFill/>
                          </a:ln>
                          <a:solidFill>
                            <a:srgbClr val="0000FF"/>
                          </a:solidFill>
                          <a:effectLst/>
                          <a:latin typeface="Arial" charset="0"/>
                          <a:ea typeface="ＭＳ Ｐゴシック" pitchFamily="-65" charset="-128"/>
                          <a:cs typeface="Arial" charset="0"/>
                        </a:rPr>
                        <a:t>Weightage</a:t>
                      </a:r>
                      <a:endPar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rPr>
                        <a:t>80/20</a:t>
                      </a:r>
                      <a:endParaRPr kumimoji="0" lang="en-US" sz="1500" b="0" i="0" u="sng" strike="noStrike" cap="none" normalizeH="0" baseline="0" dirty="0" smtClean="0">
                        <a:ln>
                          <a:noFill/>
                        </a:ln>
                        <a:solidFill>
                          <a:srgbClr val="0000FF"/>
                        </a:solidFill>
                        <a:effectLst/>
                        <a:latin typeface="Arial" charset="0"/>
                        <a:ea typeface="ＭＳ Ｐゴシック" pitchFamily="-65" charset="-128"/>
                        <a:cs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endParaRPr kumimoji="0" lang="en-US" sz="1500" b="0" i="0" u="none" strike="noStrike" cap="none" normalizeH="0" baseline="0" dirty="0" smtClean="0">
                        <a:ln>
                          <a:noFill/>
                        </a:ln>
                        <a:solidFill>
                          <a:srgbClr val="0000FF"/>
                        </a:solidFill>
                        <a:effectLst/>
                        <a:latin typeface="Arial" charset="0"/>
                        <a:ea typeface="ＭＳ Ｐゴシック" pitchFamily="-65" charset="-128"/>
                        <a:cs typeface="Arial" charset="0"/>
                      </a:endParaRPr>
                    </a:p>
                  </a:txBody>
                  <a:tcPr marL="84406" marR="84406" marT="42203" marB="4220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64123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A</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B</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C</a:t>
                      </a:r>
                    </a:p>
                  </a:txBody>
                  <a:tcPr marL="84406" marR="84406" marT="42203" marB="4220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87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83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80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endPar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endParaRP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69.6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66.4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64.0</a:t>
                      </a: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6.2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4.5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4.2</a:t>
                      </a: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67.7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93.3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100.0</a:t>
                      </a: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13.5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18.7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20.00</a:t>
                      </a:r>
                    </a:p>
                  </a:txBody>
                  <a:tcPr marL="84406" marR="84406" marT="42203" marB="4220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83.1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85.1*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65" charset="2"/>
                        <a:buNone/>
                        <a:tabLst/>
                      </a:pPr>
                      <a:r>
                        <a:rPr kumimoji="0" lang="en-US" sz="1700" b="0" i="0" u="none" strike="noStrike" cap="none" normalizeH="0" baseline="0" smtClean="0">
                          <a:ln>
                            <a:noFill/>
                          </a:ln>
                          <a:solidFill>
                            <a:srgbClr val="0000FF"/>
                          </a:solidFill>
                          <a:effectLst/>
                          <a:latin typeface="Arial" charset="0"/>
                          <a:ea typeface="ＭＳ Ｐゴシック" pitchFamily="-65" charset="-128"/>
                          <a:cs typeface="Arial" charset="0"/>
                        </a:rPr>
                        <a:t>84.0</a:t>
                      </a:r>
                    </a:p>
                  </a:txBody>
                  <a:tcPr marL="84406" marR="84406" marT="42203" marB="4220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36893"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A2D4087-1828-40ED-B9E3-1ED44D98342A}" type="slidenum">
              <a:rPr lang="en-US" altLang="en-US">
                <a:ea typeface="MS PGothic" panose="020B0600070205080204" pitchFamily="34" charset="-128"/>
              </a:rPr>
              <a:pPr eaLnBrk="1" hangingPunct="1"/>
              <a:t>59</a:t>
            </a:fld>
            <a:endParaRPr lang="en-US" altLang="en-US">
              <a:ea typeface="MS PGothic" panose="020B0600070205080204" pitchFamily="34" charset="-128"/>
            </a:endParaRPr>
          </a:p>
        </p:txBody>
      </p:sp>
      <p:sp>
        <p:nvSpPr>
          <p:cNvPr id="63518" name="Rectangle 29"/>
          <p:cNvSpPr>
            <a:spLocks noChangeArrowheads="1"/>
          </p:cNvSpPr>
          <p:nvPr/>
        </p:nvSpPr>
        <p:spPr bwMode="auto">
          <a:xfrm>
            <a:off x="773724" y="5468815"/>
            <a:ext cx="7794381" cy="422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1662">
                <a:solidFill>
                  <a:srgbClr val="0000FF"/>
                </a:solidFill>
                <a:latin typeface="Arial" panose="020B0604020202020204" pitchFamily="34" charset="0"/>
              </a:rPr>
              <a:t>Source: PEC procedure for Evaluating Proposals</a:t>
            </a:r>
          </a:p>
        </p:txBody>
      </p:sp>
    </p:spTree>
    <p:extLst>
      <p:ext uri="{BB962C8B-B14F-4D97-AF65-F5344CB8AC3E}">
        <p14:creationId xmlns:p14="http://schemas.microsoft.com/office/powerpoint/2010/main" val="575994728"/>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B3B7A402-0608-4904-8A54-71F5DD819813}" type="slidenum">
              <a:rPr lang="en-US" altLang="en-US"/>
              <a:pPr eaLnBrk="1" hangingPunct="1"/>
              <a:t>6</a:t>
            </a:fld>
            <a:endParaRPr lang="en-US" altLang="en-US"/>
          </a:p>
        </p:txBody>
      </p:sp>
      <p:sp>
        <p:nvSpPr>
          <p:cNvPr id="13315" name="Rectangle 6"/>
          <p:cNvSpPr>
            <a:spLocks noChangeArrowheads="1"/>
          </p:cNvSpPr>
          <p:nvPr/>
        </p:nvSpPr>
        <p:spPr bwMode="auto">
          <a:xfrm>
            <a:off x="2461846" y="263769"/>
            <a:ext cx="6189785" cy="222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r>
              <a:rPr lang="en-BZ" altLang="en-US" sz="1662" b="1">
                <a:solidFill>
                  <a:schemeClr val="folHlink"/>
                </a:solidFill>
              </a:rPr>
              <a:t>		</a:t>
            </a:r>
          </a:p>
          <a:p>
            <a:pPr algn="just" eaLnBrk="1" hangingPunct="1"/>
            <a:endParaRPr lang="en-BZ" altLang="en-US" sz="1662" b="1">
              <a:solidFill>
                <a:schemeClr val="folHlink"/>
              </a:solidFill>
            </a:endParaRPr>
          </a:p>
          <a:p>
            <a:pPr algn="just" eaLnBrk="1" hangingPunct="1"/>
            <a:r>
              <a:rPr lang="en-BZ" altLang="en-US" sz="1662" b="1">
                <a:solidFill>
                  <a:schemeClr val="folHlink"/>
                </a:solidFill>
              </a:rPr>
              <a:t>Address of Quaid-i-Azam Mohammad Ali Jinnah to the Constituent  Assembly of  Pakistan on his election as President of the Constituent Assembly of Pakistan 			(11th 	August 1947)</a:t>
            </a:r>
            <a:endParaRPr lang="en-US" altLang="en-US" sz="1662" b="1">
              <a:solidFill>
                <a:schemeClr val="folHlink"/>
              </a:solidFill>
            </a:endParaRPr>
          </a:p>
          <a:p>
            <a:pPr algn="ctr" eaLnBrk="1" hangingPunct="1"/>
            <a:endParaRPr lang="en-US" altLang="en-US" sz="1108" b="1">
              <a:solidFill>
                <a:schemeClr val="folHlink"/>
              </a:solidFill>
              <a:cs typeface="Times New Roman" panose="02020603050405020304" pitchFamily="18" charset="0"/>
            </a:endParaRPr>
          </a:p>
          <a:p>
            <a:pPr algn="ctr" eaLnBrk="1" hangingPunct="1"/>
            <a:endParaRPr lang="en-US" altLang="en-US" sz="1108">
              <a:cs typeface="Times New Roman" panose="02020603050405020304" pitchFamily="18" charset="0"/>
            </a:endParaRPr>
          </a:p>
          <a:p>
            <a:pPr eaLnBrk="1" hangingPunct="1"/>
            <a:endParaRPr lang="en-US" altLang="en-US" sz="1662"/>
          </a:p>
        </p:txBody>
      </p:sp>
      <p:sp>
        <p:nvSpPr>
          <p:cNvPr id="13316" name="Text Box 8"/>
          <p:cNvSpPr txBox="1">
            <a:spLocks noChangeArrowheads="1"/>
          </p:cNvSpPr>
          <p:nvPr/>
        </p:nvSpPr>
        <p:spPr bwMode="auto">
          <a:xfrm>
            <a:off x="152400" y="756139"/>
            <a:ext cx="8692662" cy="43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eaLnBrk="1" hangingPunct="1"/>
            <a:endParaRPr lang="en-BZ" altLang="en-US" sz="2954" b="1" dirty="0"/>
          </a:p>
          <a:p>
            <a:pPr algn="just" eaLnBrk="1" hangingPunct="1"/>
            <a:endParaRPr lang="en-BZ" altLang="en-US" sz="2954" b="1" dirty="0"/>
          </a:p>
          <a:p>
            <a:pPr algn="just" eaLnBrk="1" hangingPunct="1"/>
            <a:endParaRPr lang="en-BZ" altLang="en-US" sz="2954" b="1" dirty="0"/>
          </a:p>
          <a:p>
            <a:pPr algn="just" eaLnBrk="1" hangingPunct="1"/>
            <a:endParaRPr lang="en-BZ" altLang="en-US" sz="2954" b="1" dirty="0">
              <a:solidFill>
                <a:srgbClr val="FF0000"/>
              </a:solidFill>
            </a:endParaRPr>
          </a:p>
          <a:p>
            <a:pPr algn="just" eaLnBrk="1" hangingPunct="1"/>
            <a:endParaRPr lang="en-BZ" altLang="en-US" sz="1292" b="1" dirty="0">
              <a:solidFill>
                <a:srgbClr val="FF0000"/>
              </a:solidFill>
            </a:endParaRPr>
          </a:p>
          <a:p>
            <a:pPr algn="just" eaLnBrk="1" hangingPunct="1"/>
            <a:r>
              <a:rPr lang="en-BZ" altLang="en-US" sz="2585" b="1" dirty="0">
                <a:solidFill>
                  <a:srgbClr val="FF0000"/>
                </a:solidFill>
              </a:rPr>
              <a:t>“</a:t>
            </a:r>
            <a:r>
              <a:rPr lang="en-BZ" altLang="en-US" sz="1846" b="1" dirty="0"/>
              <a:t>One of the biggest curses from which India is suffering…is bribery and corruption. That really is a poison. We must put that down with an iron hand and I hope that you  will take adequate measures as soon as it is possible for this Assembly to do so.</a:t>
            </a:r>
            <a:r>
              <a:rPr lang="en-BZ" altLang="en-US" sz="1846" b="1" dirty="0">
                <a:solidFill>
                  <a:srgbClr val="FF0000"/>
                </a:solidFill>
              </a:rPr>
              <a:t>”</a:t>
            </a:r>
          </a:p>
          <a:p>
            <a:pPr eaLnBrk="1" hangingPunct="1"/>
            <a:r>
              <a:rPr lang="en-BZ" altLang="en-US" sz="1662" dirty="0"/>
              <a:t> </a:t>
            </a:r>
          </a:p>
          <a:p>
            <a:pPr eaLnBrk="1" hangingPunct="1"/>
            <a:r>
              <a:rPr lang="en-BZ" altLang="en-US" sz="1662" b="1" dirty="0">
                <a:solidFill>
                  <a:schemeClr val="folHlink"/>
                </a:solidFill>
              </a:rPr>
              <a:t>In 2004,  Pakistan with Transparency International CPI scores of 1.9, India with 2.9 and Bangladesh with 1.2 out of 10 are ranked in the lowest 50 countries amongst 141 countries.</a:t>
            </a:r>
          </a:p>
        </p:txBody>
      </p:sp>
      <p:pic>
        <p:nvPicPr>
          <p:cNvPr id="13317" name="Picture 12" descr="quaid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77" y="263769"/>
            <a:ext cx="2145323" cy="25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0979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a:xfrm>
            <a:off x="562708" y="2162908"/>
            <a:ext cx="8040566" cy="3798277"/>
          </a:xfrm>
        </p:spPr>
        <p:txBody>
          <a:bodyPr/>
          <a:lstStyle/>
          <a:p>
            <a:pPr algn="just"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PPRA Rules 2004 (applicable for Federal Government Procurement)</a:t>
            </a:r>
          </a:p>
          <a:p>
            <a:pPr algn="just"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Client to inform all proposers evaluation results 10 days prior to award (Rule-35)</a:t>
            </a:r>
          </a:p>
          <a:p>
            <a:pPr algn="just"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No negotiation to lower Price (Rule-40), except under Rule-42</a:t>
            </a:r>
          </a:p>
          <a:p>
            <a:pPr algn="just" eaLnBrk="1" hangingPunct="1">
              <a:lnSpc>
                <a:spcPct val="90000"/>
              </a:lnSpc>
              <a:buClr>
                <a:srgbClr val="CC0000"/>
              </a:buClr>
              <a:buSzPct val="85000"/>
              <a:buFont typeface="Wingdings" panose="05000000000000000000" pitchFamily="2" charset="2"/>
              <a:buChar char="§"/>
            </a:pPr>
            <a:r>
              <a:rPr lang="en-US" altLang="en-US" sz="2215">
                <a:solidFill>
                  <a:srgbClr val="000000"/>
                </a:solidFill>
                <a:latin typeface="Arial" panose="020B0604020202020204" pitchFamily="34" charset="0"/>
                <a:cs typeface="Arial" panose="020B0604020202020204" pitchFamily="34" charset="0"/>
              </a:rPr>
              <a:t>Award to top ranked consultant following PEC procedure</a:t>
            </a:r>
          </a:p>
        </p:txBody>
      </p:sp>
      <p:sp>
        <p:nvSpPr>
          <p:cNvPr id="36867" name="Rectangle 2"/>
          <p:cNvSpPr>
            <a:spLocks noGrp="1" noChangeArrowheads="1"/>
          </p:cNvSpPr>
          <p:nvPr>
            <p:ph type="title"/>
          </p:nvPr>
        </p:nvSpPr>
        <p:spPr/>
        <p:txBody>
          <a:bodyPr/>
          <a:lstStyle/>
          <a:p>
            <a:pPr eaLnBrk="1" hangingPunct="1">
              <a:defRPr/>
            </a:pPr>
            <a:r>
              <a:rPr lang="en-US" sz="3323">
                <a:latin typeface="Arial" pitchFamily="-65" charset="0"/>
                <a:ea typeface="Arial" pitchFamily="-65" charset="0"/>
                <a:cs typeface="Arial" pitchFamily="-65" charset="0"/>
              </a:rPr>
              <a:t>Award of Contract:</a:t>
            </a:r>
          </a:p>
        </p:txBody>
      </p:sp>
      <p:sp>
        <p:nvSpPr>
          <p:cNvPr id="37892"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FE8A634-036D-4559-8E41-F85931BE68A2}" type="slidenum">
              <a:rPr lang="en-US" altLang="en-US">
                <a:ea typeface="MS PGothic" panose="020B0600070205080204" pitchFamily="34" charset="-128"/>
              </a:rPr>
              <a:pPr eaLnBrk="1" hangingPunct="1"/>
              <a:t>60</a:t>
            </a:fld>
            <a:endParaRPr lang="en-US" altLang="en-US">
              <a:ea typeface="MS PGothic" panose="020B0600070205080204" pitchFamily="34" charset="-128"/>
            </a:endParaRPr>
          </a:p>
        </p:txBody>
      </p:sp>
    </p:spTree>
    <p:extLst>
      <p:ext uri="{BB962C8B-B14F-4D97-AF65-F5344CB8AC3E}">
        <p14:creationId xmlns:p14="http://schemas.microsoft.com/office/powerpoint/2010/main" val="672754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idx="1"/>
          </p:nvPr>
        </p:nvSpPr>
        <p:spPr>
          <a:xfrm>
            <a:off x="773723" y="2162908"/>
            <a:ext cx="7772400" cy="3798277"/>
          </a:xfrm>
        </p:spPr>
        <p:txBody>
          <a:bodyPr/>
          <a:lstStyle/>
          <a:p>
            <a:pPr eaLnBrk="1" hangingPunct="1">
              <a:buClr>
                <a:srgbClr val="CC0000"/>
              </a:buClr>
              <a:buFont typeface="Wingdings" panose="05000000000000000000" pitchFamily="2" charset="2"/>
              <a:buNone/>
            </a:pPr>
            <a:endParaRPr lang="en-US" altLang="en-US" smtClean="0">
              <a:solidFill>
                <a:srgbClr val="000000"/>
              </a:solidFill>
            </a:endParaRPr>
          </a:p>
          <a:p>
            <a:pPr eaLnBrk="1" hangingPunct="1">
              <a:buClr>
                <a:srgbClr val="CC0000"/>
              </a:buClr>
              <a:buFont typeface="Wingdings" panose="05000000000000000000" pitchFamily="2" charset="2"/>
              <a:buNone/>
            </a:pPr>
            <a:endParaRPr lang="en-US" altLang="en-US" smtClean="0">
              <a:solidFill>
                <a:srgbClr val="000000"/>
              </a:solidFill>
            </a:endParaRPr>
          </a:p>
          <a:p>
            <a:pPr algn="ctr" eaLnBrk="1" hangingPunct="1">
              <a:buClr>
                <a:srgbClr val="CC0000"/>
              </a:buClr>
              <a:buFont typeface="Wingdings" panose="05000000000000000000" pitchFamily="2" charset="2"/>
              <a:buNone/>
            </a:pPr>
            <a:r>
              <a:rPr lang="en-US" altLang="en-US" sz="4062" b="1">
                <a:solidFill>
                  <a:srgbClr val="000000"/>
                </a:solidFill>
                <a:latin typeface="Arial" panose="020B0604020202020204" pitchFamily="34" charset="0"/>
                <a:cs typeface="Arial" panose="020B0604020202020204" pitchFamily="34" charset="0"/>
              </a:rPr>
              <a:t>THANK YOU</a:t>
            </a:r>
          </a:p>
          <a:p>
            <a:pPr algn="ctr" eaLnBrk="1" hangingPunct="1">
              <a:buClr>
                <a:srgbClr val="CC0000"/>
              </a:buClr>
              <a:buFont typeface="Wingdings" panose="05000000000000000000" pitchFamily="2" charset="2"/>
              <a:buNone/>
            </a:pPr>
            <a:endParaRPr lang="en-US" altLang="en-US" sz="4062">
              <a:solidFill>
                <a:srgbClr val="000000"/>
              </a:solidFill>
            </a:endParaRPr>
          </a:p>
          <a:p>
            <a:pPr eaLnBrk="1" hangingPunct="1">
              <a:buClr>
                <a:srgbClr val="CC0000"/>
              </a:buClr>
              <a:buFont typeface="Wingdings" panose="05000000000000000000" pitchFamily="2" charset="2"/>
              <a:buNone/>
            </a:pPr>
            <a:endParaRPr lang="en-US" altLang="en-US" sz="923">
              <a:solidFill>
                <a:srgbClr val="000000"/>
              </a:solidFill>
            </a:endParaRPr>
          </a:p>
          <a:p>
            <a:pPr eaLnBrk="1" hangingPunct="1">
              <a:buClr>
                <a:srgbClr val="CC0000"/>
              </a:buClr>
              <a:buFont typeface="Wingdings" panose="05000000000000000000" pitchFamily="2" charset="2"/>
              <a:buNone/>
            </a:pPr>
            <a:endParaRPr lang="en-US" altLang="en-US" sz="923">
              <a:solidFill>
                <a:srgbClr val="000000"/>
              </a:solidFill>
            </a:endParaRPr>
          </a:p>
          <a:p>
            <a:pPr eaLnBrk="1" hangingPunct="1">
              <a:buClr>
                <a:srgbClr val="CC0000"/>
              </a:buClr>
              <a:buFont typeface="Wingdings" panose="05000000000000000000" pitchFamily="2" charset="2"/>
              <a:buNone/>
            </a:pPr>
            <a:endParaRPr lang="en-US" altLang="en-US" sz="923">
              <a:solidFill>
                <a:srgbClr val="000000"/>
              </a:solidFill>
            </a:endParaRPr>
          </a:p>
          <a:p>
            <a:pPr eaLnBrk="1" hangingPunct="1">
              <a:buClr>
                <a:srgbClr val="CC0000"/>
              </a:buClr>
              <a:buFont typeface="Wingdings" panose="05000000000000000000" pitchFamily="2" charset="2"/>
              <a:buNone/>
            </a:pPr>
            <a:endParaRPr lang="en-US" altLang="en-US" sz="923">
              <a:solidFill>
                <a:srgbClr val="000000"/>
              </a:solidFill>
            </a:endParaRPr>
          </a:p>
          <a:p>
            <a:pPr algn="ctr" eaLnBrk="1" hangingPunct="1">
              <a:buClr>
                <a:srgbClr val="CC0000"/>
              </a:buClr>
              <a:buFont typeface="Wingdings" panose="05000000000000000000" pitchFamily="2" charset="2"/>
              <a:buNone/>
            </a:pPr>
            <a:endParaRPr lang="en-US" altLang="en-US" sz="1108">
              <a:solidFill>
                <a:srgbClr val="000000"/>
              </a:solidFill>
            </a:endParaRPr>
          </a:p>
        </p:txBody>
      </p:sp>
      <p:sp>
        <p:nvSpPr>
          <p:cNvPr id="38915"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F91105B-A803-4095-9057-8739AF249874}" type="slidenum">
              <a:rPr lang="en-US" altLang="en-US">
                <a:ea typeface="MS PGothic" panose="020B0600070205080204" pitchFamily="34" charset="-128"/>
              </a:rPr>
              <a:pPr eaLnBrk="1" hangingPunct="1"/>
              <a:t>61</a:t>
            </a:fld>
            <a:endParaRPr lang="en-US" altLang="en-US">
              <a:ea typeface="MS PGothic" panose="020B0600070205080204" pitchFamily="34" charset="-128"/>
            </a:endParaRPr>
          </a:p>
        </p:txBody>
      </p:sp>
    </p:spTree>
    <p:extLst>
      <p:ext uri="{BB962C8B-B14F-4D97-AF65-F5344CB8AC3E}">
        <p14:creationId xmlns:p14="http://schemas.microsoft.com/office/powerpoint/2010/main" val="2116364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2031" y="404446"/>
            <a:ext cx="8229600" cy="309196"/>
          </a:xfrm>
        </p:spPr>
        <p:txBody>
          <a:bodyPr>
            <a:normAutofit fontScale="90000"/>
          </a:bodyPr>
          <a:lstStyle/>
          <a:p>
            <a:pPr eaLnBrk="1" hangingPunct="1">
              <a:defRPr/>
            </a:pPr>
            <a:r>
              <a:rPr lang="en-US" sz="2954" dirty="0">
                <a:solidFill>
                  <a:srgbClr val="FF0000"/>
                </a:solidFill>
              </a:rPr>
              <a:t>CONTRACT</a:t>
            </a:r>
          </a:p>
        </p:txBody>
      </p:sp>
      <p:sp>
        <p:nvSpPr>
          <p:cNvPr id="16387" name="Rectangle 3"/>
          <p:cNvSpPr>
            <a:spLocks noGrp="1" noChangeArrowheads="1"/>
          </p:cNvSpPr>
          <p:nvPr>
            <p:ph type="body" idx="1"/>
          </p:nvPr>
        </p:nvSpPr>
        <p:spPr>
          <a:xfrm>
            <a:off x="140677" y="1524000"/>
            <a:ext cx="8581292" cy="3944815"/>
          </a:xfrm>
        </p:spPr>
        <p:txBody>
          <a:bodyPr>
            <a:normAutofit fontScale="92500" lnSpcReduction="20000"/>
          </a:bodyPr>
          <a:lstStyle/>
          <a:p>
            <a:pPr algn="just" eaLnBrk="1" hangingPunct="1">
              <a:defRPr/>
            </a:pPr>
            <a:r>
              <a:rPr lang="en-US" sz="2215" dirty="0"/>
              <a:t>THE WORD CONTRACT IS DERIVED FROM LATIN WORD ‘</a:t>
            </a:r>
            <a:r>
              <a:rPr lang="en-US" sz="2215" i="1" dirty="0"/>
              <a:t>CONTRACTUM’</a:t>
            </a:r>
            <a:r>
              <a:rPr lang="en-US" sz="2215" dirty="0"/>
              <a:t> WHICH MEANS DRAWN TOGETHER;</a:t>
            </a:r>
          </a:p>
          <a:p>
            <a:pPr marL="562722" indent="-562722" algn="just">
              <a:lnSpc>
                <a:spcPct val="90000"/>
              </a:lnSpc>
              <a:buClr>
                <a:srgbClr val="3333CC"/>
              </a:buClr>
              <a:buFont typeface="Wingdings" pitchFamily="2" charset="2"/>
              <a:buChar char="§"/>
              <a:defRPr/>
            </a:pPr>
            <a:r>
              <a:rPr lang="en-US" sz="2585" dirty="0">
                <a:latin typeface="Times New Roman" pitchFamily="18" charset="0"/>
                <a:cs typeface="Times New Roman" pitchFamily="18" charset="0"/>
              </a:rPr>
              <a:t>A contract may be defined as a  voluntary agreement enforceable at law, made between two or more parties, whereby rights are acquired by one party to act or forbearances by the other.</a:t>
            </a:r>
          </a:p>
          <a:p>
            <a:pPr marL="562722" indent="-562722" algn="just">
              <a:lnSpc>
                <a:spcPct val="90000"/>
              </a:lnSpc>
              <a:buClr>
                <a:srgbClr val="3333CC"/>
              </a:buClr>
              <a:buNone/>
              <a:defRPr/>
            </a:pPr>
            <a:r>
              <a:rPr lang="en-GB" sz="2585" dirty="0">
                <a:latin typeface="Times New Roman" pitchFamily="18" charset="0"/>
                <a:cs typeface="Times New Roman" pitchFamily="18" charset="0"/>
              </a:rPr>
              <a:t>	According to the Construction Specification Institute (CSI) Manual of Practice, a contract is “a promise or a set of promises for the breach of which the law gives a remedy of the performance of which the law recognizes a duty” (CSI 2008).</a:t>
            </a:r>
          </a:p>
          <a:p>
            <a:pPr marL="1266124" lvl="2" indent="-422041" algn="just">
              <a:lnSpc>
                <a:spcPct val="90000"/>
              </a:lnSpc>
              <a:buClr>
                <a:srgbClr val="3333CC"/>
              </a:buClr>
              <a:defRPr/>
            </a:pPr>
            <a:r>
              <a:rPr lang="en-US" sz="2585" dirty="0">
                <a:latin typeface="Times New Roman" pitchFamily="18" charset="0"/>
                <a:cs typeface="Times New Roman" pitchFamily="18" charset="0"/>
              </a:rPr>
              <a:t>The agreement is reached by the acceptance of an offer made by one party to do something for other for a stipulated consideration. </a:t>
            </a:r>
          </a:p>
          <a:p>
            <a:pPr algn="just" eaLnBrk="1" hangingPunct="1">
              <a:defRPr/>
            </a:pPr>
            <a:endParaRPr lang="en-US" sz="2215" dirty="0"/>
          </a:p>
          <a:p>
            <a:pPr algn="just" eaLnBrk="1" hangingPunct="1">
              <a:defRPr/>
            </a:pPr>
            <a:endParaRPr lang="en-US" sz="2215" dirty="0"/>
          </a:p>
        </p:txBody>
      </p:sp>
    </p:spTree>
    <p:extLst>
      <p:ext uri="{BB962C8B-B14F-4D97-AF65-F5344CB8AC3E}">
        <p14:creationId xmlns:p14="http://schemas.microsoft.com/office/powerpoint/2010/main" val="913598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685817" indent="-263776" eaLnBrk="0" hangingPunct="0">
              <a:defRPr>
                <a:solidFill>
                  <a:schemeClr val="tx1"/>
                </a:solidFill>
                <a:latin typeface="Tahoma" panose="020B0604030504040204" pitchFamily="34" charset="0"/>
                <a:cs typeface="Arial" panose="020B0604020202020204" pitchFamily="34" charset="0"/>
              </a:defRPr>
            </a:lvl2pPr>
            <a:lvl3pPr marL="1055103" indent="-211021" eaLnBrk="0" hangingPunct="0">
              <a:defRPr>
                <a:solidFill>
                  <a:schemeClr val="tx1"/>
                </a:solidFill>
                <a:latin typeface="Tahoma" panose="020B0604030504040204" pitchFamily="34" charset="0"/>
                <a:cs typeface="Arial" panose="020B0604020202020204" pitchFamily="34" charset="0"/>
              </a:defRPr>
            </a:lvl3pPr>
            <a:lvl4pPr marL="1477145" indent="-211021" eaLnBrk="0" hangingPunct="0">
              <a:defRPr>
                <a:solidFill>
                  <a:schemeClr val="tx1"/>
                </a:solidFill>
                <a:latin typeface="Tahoma" panose="020B0604030504040204" pitchFamily="34" charset="0"/>
                <a:cs typeface="Arial" panose="020B0604020202020204" pitchFamily="34" charset="0"/>
              </a:defRPr>
            </a:lvl4pPr>
            <a:lvl5pPr marL="1899186" indent="-211021" eaLnBrk="0" hangingPunct="0">
              <a:defRPr>
                <a:solidFill>
                  <a:schemeClr val="tx1"/>
                </a:solidFill>
                <a:latin typeface="Tahoma" panose="020B0604030504040204" pitchFamily="34" charset="0"/>
                <a:cs typeface="Arial" panose="020B0604020202020204" pitchFamily="34" charset="0"/>
              </a:defRPr>
            </a:lvl5pPr>
            <a:lvl6pPr marL="2321227"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743269"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165310"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587351" indent="-21102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38E4081-48DF-4AA7-973E-B8EEEB3E4F0E}" type="slidenum">
              <a:rPr lang="en-US" altLang="en-US"/>
              <a:pPr eaLnBrk="1" hangingPunct="1"/>
              <a:t>8</a:t>
            </a:fld>
            <a:endParaRPr lang="en-US" altLang="en-US"/>
          </a:p>
        </p:txBody>
      </p:sp>
      <p:sp>
        <p:nvSpPr>
          <p:cNvPr id="15363" name="Rectangle 2"/>
          <p:cNvSpPr>
            <a:spLocks noGrp="1" noChangeArrowheads="1"/>
          </p:cNvSpPr>
          <p:nvPr>
            <p:ph type="title"/>
          </p:nvPr>
        </p:nvSpPr>
        <p:spPr>
          <a:xfrm>
            <a:off x="846416" y="381000"/>
            <a:ext cx="7377113" cy="694592"/>
          </a:xfrm>
        </p:spPr>
        <p:txBody>
          <a:bodyPr>
            <a:normAutofit fontScale="90000"/>
          </a:bodyPr>
          <a:lstStyle/>
          <a:p>
            <a:pPr>
              <a:defRPr/>
            </a:pPr>
            <a:r>
              <a:rPr lang="en-US" sz="2585" dirty="0">
                <a:latin typeface="Times New Roman" pitchFamily="18" charset="0"/>
              </a:rPr>
              <a:t/>
            </a:r>
            <a:br>
              <a:rPr lang="en-US" sz="2585" dirty="0">
                <a:latin typeface="Times New Roman" pitchFamily="18" charset="0"/>
              </a:rPr>
            </a:br>
            <a:r>
              <a:rPr lang="en-US" sz="3323" dirty="0">
                <a:solidFill>
                  <a:srgbClr val="FF0000"/>
                </a:solidFill>
                <a:latin typeface="Times New Roman" pitchFamily="18" charset="0"/>
              </a:rPr>
              <a:t>ELEMENTS OF A CONTRACT</a:t>
            </a:r>
            <a:r>
              <a:rPr lang="en-US" sz="3323" dirty="0">
                <a:latin typeface="Times New Roman" pitchFamily="18" charset="0"/>
              </a:rPr>
              <a:t/>
            </a:r>
            <a:br>
              <a:rPr lang="en-US" sz="3323" dirty="0">
                <a:latin typeface="Times New Roman" pitchFamily="18" charset="0"/>
              </a:rPr>
            </a:br>
            <a:endParaRPr lang="en-US" sz="3323" dirty="0">
              <a:latin typeface="Times New Roman" pitchFamily="18" charset="0"/>
            </a:endParaRPr>
          </a:p>
        </p:txBody>
      </p:sp>
      <p:sp>
        <p:nvSpPr>
          <p:cNvPr id="16388" name="Rectangle 3"/>
          <p:cNvSpPr>
            <a:spLocks noGrp="1" noChangeArrowheads="1"/>
          </p:cNvSpPr>
          <p:nvPr>
            <p:ph type="body" idx="1"/>
          </p:nvPr>
        </p:nvSpPr>
        <p:spPr>
          <a:xfrm>
            <a:off x="457200" y="1459523"/>
            <a:ext cx="8229600" cy="4349262"/>
          </a:xfrm>
        </p:spPr>
        <p:txBody>
          <a:bodyPr/>
          <a:lstStyle/>
          <a:p>
            <a:pPr algn="just" eaLnBrk="1" hangingPunct="1">
              <a:buFont typeface="Wingdings" panose="05000000000000000000" pitchFamily="2" charset="2"/>
              <a:buNone/>
            </a:pPr>
            <a:r>
              <a:rPr lang="en-US" altLang="en-US" smtClean="0">
                <a:latin typeface="Times New Roman" panose="02020603050405020304" pitchFamily="18" charset="0"/>
              </a:rPr>
              <a:t>These are the five basic elements of a contract</a:t>
            </a:r>
          </a:p>
          <a:p>
            <a:pPr algn="just" eaLnBrk="1" hangingPunct="1">
              <a:buFont typeface="Wingdings" panose="05000000000000000000" pitchFamily="2" charset="2"/>
              <a:buNone/>
            </a:pPr>
            <a:endParaRPr lang="en-US" altLang="en-US" smtClean="0">
              <a:latin typeface="Times New Roman" panose="02020603050405020304" pitchFamily="18" charset="0"/>
            </a:endParaRPr>
          </a:p>
          <a:p>
            <a:pPr lvl="1" algn="just" eaLnBrk="1" hangingPunct="1">
              <a:buClr>
                <a:srgbClr val="FF0000"/>
              </a:buClr>
              <a:buFont typeface="Wingdings" panose="05000000000000000000" pitchFamily="2" charset="2"/>
              <a:buChar char="Ø"/>
            </a:pPr>
            <a:r>
              <a:rPr lang="en-US" altLang="en-US" sz="2954">
                <a:latin typeface="Times New Roman" panose="02020603050405020304" pitchFamily="18" charset="0"/>
              </a:rPr>
              <a:t> 	OFFER</a:t>
            </a:r>
          </a:p>
          <a:p>
            <a:pPr lvl="1" algn="just" eaLnBrk="1" hangingPunct="1">
              <a:buClr>
                <a:srgbClr val="FF0000"/>
              </a:buClr>
              <a:buFont typeface="Wingdings" panose="05000000000000000000" pitchFamily="2" charset="2"/>
              <a:buChar char="Ø"/>
            </a:pPr>
            <a:r>
              <a:rPr lang="en-US" altLang="en-US" sz="2954">
                <a:latin typeface="Times New Roman" panose="02020603050405020304" pitchFamily="18" charset="0"/>
              </a:rPr>
              <a:t> 	CONSIDERATION</a:t>
            </a:r>
          </a:p>
          <a:p>
            <a:pPr lvl="1" algn="just" eaLnBrk="1" hangingPunct="1">
              <a:buClr>
                <a:srgbClr val="FF0000"/>
              </a:buClr>
              <a:buFont typeface="Wingdings" panose="05000000000000000000" pitchFamily="2" charset="2"/>
              <a:buChar char="Ø"/>
            </a:pPr>
            <a:r>
              <a:rPr lang="en-US" altLang="en-US" sz="2954">
                <a:latin typeface="Times New Roman" panose="02020603050405020304" pitchFamily="18" charset="0"/>
              </a:rPr>
              <a:t> 	ACCEPTANCE</a:t>
            </a:r>
          </a:p>
          <a:p>
            <a:pPr lvl="1" algn="just" eaLnBrk="1" hangingPunct="1">
              <a:buClr>
                <a:srgbClr val="FF0000"/>
              </a:buClr>
              <a:buFont typeface="Wingdings" panose="05000000000000000000" pitchFamily="2" charset="2"/>
              <a:buChar char="Ø"/>
            </a:pPr>
            <a:r>
              <a:rPr lang="en-US" altLang="en-US" sz="2954">
                <a:latin typeface="Times New Roman" panose="02020603050405020304" pitchFamily="18" charset="0"/>
              </a:rPr>
              <a:t> LEGAL PURPOSE</a:t>
            </a:r>
          </a:p>
          <a:p>
            <a:pPr lvl="1" algn="just" eaLnBrk="1" hangingPunct="1">
              <a:buClr>
                <a:srgbClr val="FF0000"/>
              </a:buClr>
              <a:buFont typeface="Wingdings" panose="05000000000000000000" pitchFamily="2" charset="2"/>
              <a:buChar char="Ø"/>
            </a:pPr>
            <a:r>
              <a:rPr lang="en-US" altLang="en-US" sz="2954">
                <a:latin typeface="Times New Roman" panose="02020603050405020304" pitchFamily="18" charset="0"/>
              </a:rPr>
              <a:t> LEGAL CAPACITY</a:t>
            </a:r>
          </a:p>
          <a:p>
            <a:pPr lvl="1" algn="just" eaLnBrk="1" hangingPunct="1">
              <a:buClr>
                <a:srgbClr val="FF0000"/>
              </a:buClr>
              <a:buFont typeface="Wingdings" panose="05000000000000000000" pitchFamily="2" charset="2"/>
              <a:buChar char="Ø"/>
            </a:pPr>
            <a:endParaRPr lang="en-US" altLang="en-US" sz="2954">
              <a:latin typeface="Times New Roman" panose="02020603050405020304" pitchFamily="18" charset="0"/>
            </a:endParaRPr>
          </a:p>
        </p:txBody>
      </p:sp>
    </p:spTree>
    <p:extLst>
      <p:ext uri="{BB962C8B-B14F-4D97-AF65-F5344CB8AC3E}">
        <p14:creationId xmlns:p14="http://schemas.microsoft.com/office/powerpoint/2010/main" val="141014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z="3323" dirty="0">
                <a:latin typeface="Times New Roman" pitchFamily="18" charset="0"/>
                <a:cs typeface="Times New Roman" pitchFamily="18" charset="0"/>
              </a:rPr>
              <a:t> </a:t>
            </a:r>
            <a:r>
              <a:rPr lang="en-US" sz="3323" dirty="0">
                <a:solidFill>
                  <a:srgbClr val="FF0000"/>
                </a:solidFill>
                <a:latin typeface="Times New Roman" pitchFamily="18" charset="0"/>
                <a:cs typeface="Times New Roman" pitchFamily="18" charset="0"/>
              </a:rPr>
              <a:t>Construction Contract Documents</a:t>
            </a:r>
          </a:p>
        </p:txBody>
      </p:sp>
      <p:sp>
        <p:nvSpPr>
          <p:cNvPr id="17411" name="Rectangle 9"/>
          <p:cNvSpPr>
            <a:spLocks noGrp="1" noChangeArrowheads="1"/>
          </p:cNvSpPr>
          <p:nvPr>
            <p:ph type="body" idx="1"/>
          </p:nvPr>
        </p:nvSpPr>
        <p:spPr>
          <a:xfrm>
            <a:off x="357554" y="1516674"/>
            <a:ext cx="8557846" cy="4374173"/>
          </a:xfrm>
        </p:spPr>
        <p:txBody>
          <a:bodyPr/>
          <a:lstStyle/>
          <a:p>
            <a:pPr marL="562722" indent="-562722">
              <a:buNone/>
            </a:pPr>
            <a:r>
              <a:rPr lang="en-US" altLang="en-US" sz="2585">
                <a:latin typeface="Times New Roman" panose="02020603050405020304" pitchFamily="18" charset="0"/>
                <a:cs typeface="Times New Roman" panose="02020603050405020304" pitchFamily="18" charset="0"/>
              </a:rPr>
              <a:t>Characteristics of a “good” contract document:</a:t>
            </a:r>
          </a:p>
          <a:p>
            <a:pPr marL="914423" lvl="1" indent="-492382">
              <a:spcBef>
                <a:spcPct val="45000"/>
              </a:spcBef>
              <a:buFontTx/>
              <a:buAutoNum type="arabicPeriod"/>
            </a:pPr>
            <a:r>
              <a:rPr lang="en-US" altLang="en-US" sz="2215">
                <a:latin typeface="Times New Roman" panose="02020603050405020304" pitchFamily="18" charset="0"/>
                <a:cs typeface="Times New Roman" panose="02020603050405020304" pitchFamily="18" charset="0"/>
              </a:rPr>
              <a:t>Carefully considered</a:t>
            </a:r>
          </a:p>
          <a:p>
            <a:pPr marL="914423" lvl="1" indent="-492382">
              <a:buFontTx/>
              <a:buAutoNum type="arabicPeriod"/>
            </a:pPr>
            <a:r>
              <a:rPr lang="en-US" altLang="en-US" sz="2215">
                <a:latin typeface="Times New Roman" panose="02020603050405020304" pitchFamily="18" charset="0"/>
                <a:cs typeface="Times New Roman" panose="02020603050405020304" pitchFamily="18" charset="0"/>
              </a:rPr>
              <a:t>Expressed clearly</a:t>
            </a:r>
          </a:p>
          <a:p>
            <a:pPr marL="914423" lvl="1" indent="-492382">
              <a:buFontTx/>
              <a:buAutoNum type="arabicPeriod"/>
            </a:pPr>
            <a:r>
              <a:rPr lang="en-US" altLang="en-US" sz="2215">
                <a:latin typeface="Times New Roman" panose="02020603050405020304" pitchFamily="18" charset="0"/>
                <a:cs typeface="Times New Roman" panose="02020603050405020304" pitchFamily="18" charset="0"/>
              </a:rPr>
              <a:t>Time-tested</a:t>
            </a:r>
          </a:p>
          <a:p>
            <a:pPr marL="914423" lvl="1" indent="-492382">
              <a:buFontTx/>
              <a:buAutoNum type="arabicPeriod"/>
            </a:pPr>
            <a:r>
              <a:rPr lang="en-US" altLang="en-US" sz="2215">
                <a:latin typeface="Times New Roman" panose="02020603050405020304" pitchFamily="18" charset="0"/>
                <a:cs typeface="Times New Roman" panose="02020603050405020304" pitchFamily="18" charset="0"/>
              </a:rPr>
              <a:t>Comprehensive</a:t>
            </a:r>
          </a:p>
          <a:p>
            <a:pPr marL="914423" lvl="1" indent="-492382">
              <a:buFontTx/>
              <a:buAutoNum type="arabicPeriod"/>
            </a:pPr>
            <a:r>
              <a:rPr lang="en-US" altLang="en-US" sz="2215">
                <a:latin typeface="Times New Roman" panose="02020603050405020304" pitchFamily="18" charset="0"/>
                <a:cs typeface="Times New Roman" panose="02020603050405020304" pitchFamily="18" charset="0"/>
              </a:rPr>
              <a:t>Fair</a:t>
            </a:r>
          </a:p>
          <a:p>
            <a:pPr marL="914423" lvl="1" indent="-492382">
              <a:buFontTx/>
              <a:buAutoNum type="arabicPeriod"/>
            </a:pPr>
            <a:r>
              <a:rPr lang="en-US" altLang="en-US" sz="2215">
                <a:latin typeface="Times New Roman" panose="02020603050405020304" pitchFamily="18" charset="0"/>
                <a:cs typeface="Times New Roman" panose="02020603050405020304" pitchFamily="18" charset="0"/>
              </a:rPr>
              <a:t>Balanced</a:t>
            </a:r>
          </a:p>
          <a:p>
            <a:pPr marL="914423" lvl="1" indent="-492382">
              <a:buFontTx/>
              <a:buAutoNum type="arabicPeriod"/>
            </a:pPr>
            <a:r>
              <a:rPr lang="en-US" altLang="en-US" sz="2215">
                <a:latin typeface="Times New Roman" panose="02020603050405020304" pitchFamily="18" charset="0"/>
                <a:cs typeface="Times New Roman" panose="02020603050405020304" pitchFamily="18" charset="0"/>
              </a:rPr>
              <a:t>Applicable to the elements of a projects</a:t>
            </a:r>
          </a:p>
        </p:txBody>
      </p:sp>
      <p:sp>
        <p:nvSpPr>
          <p:cNvPr id="17412" name="Rectangle 5"/>
          <p:cNvSpPr>
            <a:spLocks noChangeArrowheads="1"/>
          </p:cNvSpPr>
          <p:nvPr/>
        </p:nvSpPr>
        <p:spPr bwMode="auto">
          <a:xfrm>
            <a:off x="3200400" y="2580543"/>
            <a:ext cx="9144000"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GB" altLang="en-US" sz="1662">
              <a:latin typeface="Calibri" panose="020F0502020204030204" pitchFamily="34" charset="0"/>
            </a:endParaRPr>
          </a:p>
        </p:txBody>
      </p:sp>
      <p:sp>
        <p:nvSpPr>
          <p:cNvPr id="17413" name="Rectangle 6"/>
          <p:cNvSpPr>
            <a:spLocks noChangeArrowheads="1"/>
          </p:cNvSpPr>
          <p:nvPr/>
        </p:nvSpPr>
        <p:spPr bwMode="auto">
          <a:xfrm>
            <a:off x="3200400" y="2580543"/>
            <a:ext cx="9144000"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GB" altLang="en-US" sz="1662">
              <a:latin typeface="Calibri" panose="020F0502020204030204" pitchFamily="34" charset="0"/>
            </a:endParaRPr>
          </a:p>
        </p:txBody>
      </p:sp>
      <p:sp>
        <p:nvSpPr>
          <p:cNvPr id="17414" name="Text Box 7"/>
          <p:cNvSpPr txBox="1">
            <a:spLocks noChangeArrowheads="1"/>
          </p:cNvSpPr>
          <p:nvPr/>
        </p:nvSpPr>
        <p:spPr bwMode="auto">
          <a:xfrm>
            <a:off x="1066800" y="2936631"/>
            <a:ext cx="3352800"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sz="1662">
              <a:latin typeface="Calibri" panose="020F0502020204030204" pitchFamily="34" charset="0"/>
            </a:endParaRPr>
          </a:p>
        </p:txBody>
      </p:sp>
      <p:sp>
        <p:nvSpPr>
          <p:cNvPr id="17415" name="Rectangle 8"/>
          <p:cNvSpPr>
            <a:spLocks noChangeArrowheads="1"/>
          </p:cNvSpPr>
          <p:nvPr/>
        </p:nvSpPr>
        <p:spPr bwMode="auto">
          <a:xfrm>
            <a:off x="3200400" y="2576147"/>
            <a:ext cx="9144000"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GB" altLang="en-US" sz="1662">
              <a:latin typeface="Calibri" panose="020F0502020204030204" pitchFamily="34" charset="0"/>
            </a:endParaRPr>
          </a:p>
        </p:txBody>
      </p:sp>
    </p:spTree>
    <p:extLst>
      <p:ext uri="{BB962C8B-B14F-4D97-AF65-F5344CB8AC3E}">
        <p14:creationId xmlns:p14="http://schemas.microsoft.com/office/powerpoint/2010/main" val="1129043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11125</TotalTime>
  <Words>3189</Words>
  <Application>Microsoft Office PowerPoint</Application>
  <PresentationFormat>On-screen Show (4:3)</PresentationFormat>
  <Paragraphs>737</Paragraphs>
  <Slides>61</Slides>
  <Notes>4</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61</vt:i4>
      </vt:variant>
    </vt:vector>
  </HeadingPairs>
  <TitlesOfParts>
    <vt:vector size="74" baseType="lpstr">
      <vt:lpstr>MS PGothic</vt:lpstr>
      <vt:lpstr>MS PGothic</vt:lpstr>
      <vt:lpstr>Arial</vt:lpstr>
      <vt:lpstr>Calibri</vt:lpstr>
      <vt:lpstr>Calibri Light</vt:lpstr>
      <vt:lpstr>Tahoma</vt:lpstr>
      <vt:lpstr>Times New Roman</vt:lpstr>
      <vt:lpstr>Verdana</vt:lpstr>
      <vt:lpstr>Wingdings</vt:lpstr>
      <vt:lpstr>Wingdings 2</vt:lpstr>
      <vt:lpstr>Wingdings 3</vt:lpstr>
      <vt:lpstr>Grid</vt:lpstr>
      <vt:lpstr>Custom Design</vt:lpstr>
      <vt:lpstr>PowerPoint Presentation</vt:lpstr>
      <vt:lpstr>PEC Bidding Documents and  KPK PROCUREMNT RUELS-2014   Prof. Dr. Attaullah Shah</vt:lpstr>
      <vt:lpstr>Quranic verse about contract </vt:lpstr>
      <vt:lpstr>Translation </vt:lpstr>
      <vt:lpstr>Some quotes about contracts </vt:lpstr>
      <vt:lpstr>PowerPoint Presentation</vt:lpstr>
      <vt:lpstr>CONTRACT</vt:lpstr>
      <vt:lpstr> ELEMENTS OF A CONTRACT </vt:lpstr>
      <vt:lpstr> Construction Contract Documents</vt:lpstr>
      <vt:lpstr>PEC BIDDING DOCUMENTS</vt:lpstr>
      <vt:lpstr>Methods of procurement </vt:lpstr>
      <vt:lpstr>PowerPoint Presentation</vt:lpstr>
      <vt:lpstr>Pre-qualification of Suppliers and Contractors</vt:lpstr>
      <vt:lpstr>PowerPoint Presentation</vt:lpstr>
      <vt:lpstr>PowerPoint Presentation</vt:lpstr>
      <vt:lpstr>CASE STUDY </vt:lpstr>
      <vt:lpstr>Least cost selection</vt:lpstr>
      <vt:lpstr>PowerPoint Presentation</vt:lpstr>
      <vt:lpstr>PowerPoint Presentation</vt:lpstr>
      <vt:lpstr>Methods for Selection of Consultants/Consulting Firms </vt:lpstr>
      <vt:lpstr>PowerPoint Presentation</vt:lpstr>
      <vt:lpstr>PowerPoint Presentation</vt:lpstr>
      <vt:lpstr>PowerPoint Presentation</vt:lpstr>
      <vt:lpstr>Quality and cost based selection</vt:lpstr>
      <vt:lpstr>PowerPoint Presentation</vt:lpstr>
      <vt:lpstr>PowerPoint Presentation</vt:lpstr>
      <vt:lpstr>Single source or direct selection</vt:lpstr>
      <vt:lpstr>PowerPoint Presentation</vt:lpstr>
      <vt:lpstr>PowerPoint Presentation</vt:lpstr>
      <vt:lpstr>PowerPoint Presentation</vt:lpstr>
      <vt:lpstr> Introduction:</vt:lpstr>
      <vt:lpstr>Introduction:</vt:lpstr>
      <vt:lpstr>Introduction:</vt:lpstr>
      <vt:lpstr>Introduction:</vt:lpstr>
      <vt:lpstr>Contents of a TOR:</vt:lpstr>
      <vt:lpstr>Contents of a TOR:</vt:lpstr>
      <vt:lpstr>Contents of a TOR:</vt:lpstr>
      <vt:lpstr>Contents of a TOR:</vt:lpstr>
      <vt:lpstr>Estimation of Input/Costs:</vt:lpstr>
      <vt:lpstr>Billing Rate:</vt:lpstr>
      <vt:lpstr>Letter of Invitation:</vt:lpstr>
      <vt:lpstr>  Weightage for Main Items for Various Types of Assignment: Total Points = 100</vt:lpstr>
      <vt:lpstr>PowerPoint Presentation</vt:lpstr>
      <vt:lpstr>Introduction:</vt:lpstr>
      <vt:lpstr>Introduction:</vt:lpstr>
      <vt:lpstr>Introduction:</vt:lpstr>
      <vt:lpstr>Method of Evaluation:</vt:lpstr>
      <vt:lpstr>Appendix A-Professional Charges:</vt:lpstr>
      <vt:lpstr>Method of Evaluation:</vt:lpstr>
      <vt:lpstr>Steps in QBS:</vt:lpstr>
      <vt:lpstr>Steps in QBS:</vt:lpstr>
      <vt:lpstr>Steps in QBS:</vt:lpstr>
      <vt:lpstr>Steps in QCBS:</vt:lpstr>
      <vt:lpstr>Selection Process:</vt:lpstr>
      <vt:lpstr>Selection Process:</vt:lpstr>
      <vt:lpstr>Selection Procedure:</vt:lpstr>
      <vt:lpstr>Evaluation of Proposals:</vt:lpstr>
      <vt:lpstr>Evaluation of Proposals:</vt:lpstr>
      <vt:lpstr>Evaluation of Proposals – QCBS:</vt:lpstr>
      <vt:lpstr>Award of Contract: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Ahmed</dc:creator>
  <cp:lastModifiedBy>PCUser</cp:lastModifiedBy>
  <cp:revision>513</cp:revision>
  <dcterms:created xsi:type="dcterms:W3CDTF">2011-04-14T14:22:49Z</dcterms:created>
  <dcterms:modified xsi:type="dcterms:W3CDTF">2015-06-11T01:47:44Z</dcterms:modified>
</cp:coreProperties>
</file>